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2" r:id="rId1"/>
    <p:sldMasterId id="2147483733" r:id="rId2"/>
  </p:sldMasterIdLst>
  <p:notesMasterIdLst>
    <p:notesMasterId r:id="rId14"/>
  </p:notesMasterIdLst>
  <p:sldIdLst>
    <p:sldId id="256" r:id="rId3"/>
    <p:sldId id="318" r:id="rId4"/>
    <p:sldId id="319" r:id="rId5"/>
    <p:sldId id="317" r:id="rId6"/>
    <p:sldId id="320" r:id="rId7"/>
    <p:sldId id="322" r:id="rId8"/>
    <p:sldId id="321" r:id="rId9"/>
    <p:sldId id="323" r:id="rId10"/>
    <p:sldId id="324" r:id="rId11"/>
    <p:sldId id="316" r:id="rId12"/>
    <p:sldId id="325" r:id="rId13"/>
  </p:sldIdLst>
  <p:sldSz cx="9144000" cy="5143500" type="screen16x9"/>
  <p:notesSz cx="6858000" cy="9144000"/>
  <p:embeddedFontLst>
    <p:embeddedFont>
      <p:font typeface="Anton" pitchFamily="2" charset="0"/>
      <p:regular r:id="rId15"/>
    </p:embeddedFont>
    <p:embeddedFont>
      <p:font typeface="DM Sans" pitchFamily="2" charset="0"/>
      <p:regular r:id="rId16"/>
      <p:bold r:id="rId17"/>
      <p:italic r:id="rId18"/>
      <p:boldItalic r:id="rId19"/>
    </p:embeddedFont>
    <p:embeddedFont>
      <p:font typeface="Helvetica Neue Light"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3">
          <p15:clr>
            <a:srgbClr val="A4A3A4"/>
          </p15:clr>
        </p15:guide>
        <p15:guide id="2" pos="288">
          <p15:clr>
            <a:srgbClr val="A4A3A4"/>
          </p15:clr>
        </p15:guide>
        <p15:guide id="3" pos="545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B3C2C0-5846-485A-9DA3-4F05F1BD743C}">
  <a:tblStyle styleId="{F4B3C2C0-5846-485A-9DA3-4F05F1BD743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52"/>
      </p:cViewPr>
      <p:guideLst>
        <p:guide orient="horz" pos="283"/>
        <p:guide pos="288"/>
        <p:guide pos="5459"/>
        <p:guide orient="horz" pos="28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16c40aca8a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16c40aca8a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Editar: nombre del curso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a:extLst>
            <a:ext uri="{FF2B5EF4-FFF2-40B4-BE49-F238E27FC236}">
              <a16:creationId xmlns:a16="http://schemas.microsoft.com/office/drawing/2014/main" id="{70A1A2AB-D702-A022-E6B6-7A90092977B7}"/>
            </a:ext>
          </a:extLst>
        </p:cNvPr>
        <p:cNvGrpSpPr/>
        <p:nvPr/>
      </p:nvGrpSpPr>
      <p:grpSpPr>
        <a:xfrm>
          <a:off x="0" y="0"/>
          <a:ext cx="0" cy="0"/>
          <a:chOff x="0" y="0"/>
          <a:chExt cx="0" cy="0"/>
        </a:xfrm>
      </p:grpSpPr>
      <p:sp>
        <p:nvSpPr>
          <p:cNvPr id="977" name="Google Shape;977;g13ac83ac373_0_731:notes">
            <a:extLst>
              <a:ext uri="{FF2B5EF4-FFF2-40B4-BE49-F238E27FC236}">
                <a16:creationId xmlns:a16="http://schemas.microsoft.com/office/drawing/2014/main" id="{4268C7EC-7D50-6E7B-658D-7A59F66C92F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3ac83ac373_0_731:notes">
            <a:extLst>
              <a:ext uri="{FF2B5EF4-FFF2-40B4-BE49-F238E27FC236}">
                <a16:creationId xmlns:a16="http://schemas.microsoft.com/office/drawing/2014/main" id="{3216A521-CD14-EFAD-29B4-78EB6A55923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7593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a:extLst>
            <a:ext uri="{FF2B5EF4-FFF2-40B4-BE49-F238E27FC236}">
              <a16:creationId xmlns:a16="http://schemas.microsoft.com/office/drawing/2014/main" id="{A9F59A99-F993-D39A-2EDE-17DDF6B75397}"/>
            </a:ext>
          </a:extLst>
        </p:cNvPr>
        <p:cNvGrpSpPr/>
        <p:nvPr/>
      </p:nvGrpSpPr>
      <p:grpSpPr>
        <a:xfrm>
          <a:off x="0" y="0"/>
          <a:ext cx="0" cy="0"/>
          <a:chOff x="0" y="0"/>
          <a:chExt cx="0" cy="0"/>
        </a:xfrm>
      </p:grpSpPr>
      <p:sp>
        <p:nvSpPr>
          <p:cNvPr id="977" name="Google Shape;977;g13ac83ac373_0_731:notes">
            <a:extLst>
              <a:ext uri="{FF2B5EF4-FFF2-40B4-BE49-F238E27FC236}">
                <a16:creationId xmlns:a16="http://schemas.microsoft.com/office/drawing/2014/main" id="{6785576C-5E3E-9152-728F-F0A7F0635E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3ac83ac373_0_731:notes">
            <a:extLst>
              <a:ext uri="{FF2B5EF4-FFF2-40B4-BE49-F238E27FC236}">
                <a16:creationId xmlns:a16="http://schemas.microsoft.com/office/drawing/2014/main" id="{6647472A-5E99-FCA9-4EA3-AB55FF3E8C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557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a:extLst>
            <a:ext uri="{FF2B5EF4-FFF2-40B4-BE49-F238E27FC236}">
              <a16:creationId xmlns:a16="http://schemas.microsoft.com/office/drawing/2014/main" id="{9F48918D-9B3E-83F6-11AA-D89CF9E55F62}"/>
            </a:ext>
          </a:extLst>
        </p:cNvPr>
        <p:cNvGrpSpPr/>
        <p:nvPr/>
      </p:nvGrpSpPr>
      <p:grpSpPr>
        <a:xfrm>
          <a:off x="0" y="0"/>
          <a:ext cx="0" cy="0"/>
          <a:chOff x="0" y="0"/>
          <a:chExt cx="0" cy="0"/>
        </a:xfrm>
      </p:grpSpPr>
      <p:sp>
        <p:nvSpPr>
          <p:cNvPr id="977" name="Google Shape;977;g13ac83ac373_0_731:notes">
            <a:extLst>
              <a:ext uri="{FF2B5EF4-FFF2-40B4-BE49-F238E27FC236}">
                <a16:creationId xmlns:a16="http://schemas.microsoft.com/office/drawing/2014/main" id="{02062C77-FDF6-040F-D94B-6A5613106C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3ac83ac373_0_731:notes">
            <a:extLst>
              <a:ext uri="{FF2B5EF4-FFF2-40B4-BE49-F238E27FC236}">
                <a16:creationId xmlns:a16="http://schemas.microsoft.com/office/drawing/2014/main" id="{BF2F040B-FAB0-C96B-9620-473F224679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754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a:extLst>
            <a:ext uri="{FF2B5EF4-FFF2-40B4-BE49-F238E27FC236}">
              <a16:creationId xmlns:a16="http://schemas.microsoft.com/office/drawing/2014/main" id="{36C8A19E-B46D-7AEF-FD70-51FD5D0D1973}"/>
            </a:ext>
          </a:extLst>
        </p:cNvPr>
        <p:cNvGrpSpPr/>
        <p:nvPr/>
      </p:nvGrpSpPr>
      <p:grpSpPr>
        <a:xfrm>
          <a:off x="0" y="0"/>
          <a:ext cx="0" cy="0"/>
          <a:chOff x="0" y="0"/>
          <a:chExt cx="0" cy="0"/>
        </a:xfrm>
      </p:grpSpPr>
      <p:sp>
        <p:nvSpPr>
          <p:cNvPr id="977" name="Google Shape;977;g13ac83ac373_0_731:notes">
            <a:extLst>
              <a:ext uri="{FF2B5EF4-FFF2-40B4-BE49-F238E27FC236}">
                <a16:creationId xmlns:a16="http://schemas.microsoft.com/office/drawing/2014/main" id="{0BBF49C3-32DB-95B6-330C-84E9647A40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3ac83ac373_0_731:notes">
            <a:extLst>
              <a:ext uri="{FF2B5EF4-FFF2-40B4-BE49-F238E27FC236}">
                <a16:creationId xmlns:a16="http://schemas.microsoft.com/office/drawing/2014/main" id="{520FE049-4A5D-85A9-0093-E19ED39B09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0494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a:extLst>
            <a:ext uri="{FF2B5EF4-FFF2-40B4-BE49-F238E27FC236}">
              <a16:creationId xmlns:a16="http://schemas.microsoft.com/office/drawing/2014/main" id="{5B4D1AAD-31FE-85F7-0DA0-1F8DADA946E9}"/>
            </a:ext>
          </a:extLst>
        </p:cNvPr>
        <p:cNvGrpSpPr/>
        <p:nvPr/>
      </p:nvGrpSpPr>
      <p:grpSpPr>
        <a:xfrm>
          <a:off x="0" y="0"/>
          <a:ext cx="0" cy="0"/>
          <a:chOff x="0" y="0"/>
          <a:chExt cx="0" cy="0"/>
        </a:xfrm>
      </p:grpSpPr>
      <p:sp>
        <p:nvSpPr>
          <p:cNvPr id="977" name="Google Shape;977;g13ac83ac373_0_731:notes">
            <a:extLst>
              <a:ext uri="{FF2B5EF4-FFF2-40B4-BE49-F238E27FC236}">
                <a16:creationId xmlns:a16="http://schemas.microsoft.com/office/drawing/2014/main" id="{0D1AFB30-D84A-5A2C-E790-B13855DDF2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3ac83ac373_0_731:notes">
            <a:extLst>
              <a:ext uri="{FF2B5EF4-FFF2-40B4-BE49-F238E27FC236}">
                <a16:creationId xmlns:a16="http://schemas.microsoft.com/office/drawing/2014/main" id="{908DBC15-9C4D-63E2-7353-CEC8DEA2D9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3194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a:extLst>
            <a:ext uri="{FF2B5EF4-FFF2-40B4-BE49-F238E27FC236}">
              <a16:creationId xmlns:a16="http://schemas.microsoft.com/office/drawing/2014/main" id="{6D00F249-5DFF-8CD0-6FF4-D9C31AC25F79}"/>
            </a:ext>
          </a:extLst>
        </p:cNvPr>
        <p:cNvGrpSpPr/>
        <p:nvPr/>
      </p:nvGrpSpPr>
      <p:grpSpPr>
        <a:xfrm>
          <a:off x="0" y="0"/>
          <a:ext cx="0" cy="0"/>
          <a:chOff x="0" y="0"/>
          <a:chExt cx="0" cy="0"/>
        </a:xfrm>
      </p:grpSpPr>
      <p:sp>
        <p:nvSpPr>
          <p:cNvPr id="977" name="Google Shape;977;g13ac83ac373_0_731:notes">
            <a:extLst>
              <a:ext uri="{FF2B5EF4-FFF2-40B4-BE49-F238E27FC236}">
                <a16:creationId xmlns:a16="http://schemas.microsoft.com/office/drawing/2014/main" id="{2C6F83FC-0509-81A1-39A2-3E90943F14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3ac83ac373_0_731:notes">
            <a:extLst>
              <a:ext uri="{FF2B5EF4-FFF2-40B4-BE49-F238E27FC236}">
                <a16:creationId xmlns:a16="http://schemas.microsoft.com/office/drawing/2014/main" id="{7302297D-3C9D-D11D-1545-3F11C7788D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7217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a:extLst>
            <a:ext uri="{FF2B5EF4-FFF2-40B4-BE49-F238E27FC236}">
              <a16:creationId xmlns:a16="http://schemas.microsoft.com/office/drawing/2014/main" id="{95A539D9-D746-E3A7-E220-CA466D6313D4}"/>
            </a:ext>
          </a:extLst>
        </p:cNvPr>
        <p:cNvGrpSpPr/>
        <p:nvPr/>
      </p:nvGrpSpPr>
      <p:grpSpPr>
        <a:xfrm>
          <a:off x="0" y="0"/>
          <a:ext cx="0" cy="0"/>
          <a:chOff x="0" y="0"/>
          <a:chExt cx="0" cy="0"/>
        </a:xfrm>
      </p:grpSpPr>
      <p:sp>
        <p:nvSpPr>
          <p:cNvPr id="977" name="Google Shape;977;g13ac83ac373_0_731:notes">
            <a:extLst>
              <a:ext uri="{FF2B5EF4-FFF2-40B4-BE49-F238E27FC236}">
                <a16:creationId xmlns:a16="http://schemas.microsoft.com/office/drawing/2014/main" id="{8594C72F-907B-F121-23D9-30197F47F0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3ac83ac373_0_731:notes">
            <a:extLst>
              <a:ext uri="{FF2B5EF4-FFF2-40B4-BE49-F238E27FC236}">
                <a16:creationId xmlns:a16="http://schemas.microsoft.com/office/drawing/2014/main" id="{9BA16B9E-10A1-AFEC-A9D9-E8E48E2C3C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6577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a:extLst>
            <a:ext uri="{FF2B5EF4-FFF2-40B4-BE49-F238E27FC236}">
              <a16:creationId xmlns:a16="http://schemas.microsoft.com/office/drawing/2014/main" id="{36444394-79E4-8202-ABC3-505CC20DBE50}"/>
            </a:ext>
          </a:extLst>
        </p:cNvPr>
        <p:cNvGrpSpPr/>
        <p:nvPr/>
      </p:nvGrpSpPr>
      <p:grpSpPr>
        <a:xfrm>
          <a:off x="0" y="0"/>
          <a:ext cx="0" cy="0"/>
          <a:chOff x="0" y="0"/>
          <a:chExt cx="0" cy="0"/>
        </a:xfrm>
      </p:grpSpPr>
      <p:sp>
        <p:nvSpPr>
          <p:cNvPr id="977" name="Google Shape;977;g13ac83ac373_0_731:notes">
            <a:extLst>
              <a:ext uri="{FF2B5EF4-FFF2-40B4-BE49-F238E27FC236}">
                <a16:creationId xmlns:a16="http://schemas.microsoft.com/office/drawing/2014/main" id="{5D5D0E0F-6EA4-68DD-592A-12FB147917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3ac83ac373_0_731:notes">
            <a:extLst>
              <a:ext uri="{FF2B5EF4-FFF2-40B4-BE49-F238E27FC236}">
                <a16:creationId xmlns:a16="http://schemas.microsoft.com/office/drawing/2014/main" id="{626C464E-10F1-C1B0-53E7-6DD8A22731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339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a:extLst>
            <a:ext uri="{FF2B5EF4-FFF2-40B4-BE49-F238E27FC236}">
              <a16:creationId xmlns:a16="http://schemas.microsoft.com/office/drawing/2014/main" id="{E7A83F7D-4F6F-8A54-C6C2-AAB24ED32451}"/>
            </a:ext>
          </a:extLst>
        </p:cNvPr>
        <p:cNvGrpSpPr/>
        <p:nvPr/>
      </p:nvGrpSpPr>
      <p:grpSpPr>
        <a:xfrm>
          <a:off x="0" y="0"/>
          <a:ext cx="0" cy="0"/>
          <a:chOff x="0" y="0"/>
          <a:chExt cx="0" cy="0"/>
        </a:xfrm>
      </p:grpSpPr>
      <p:sp>
        <p:nvSpPr>
          <p:cNvPr id="977" name="Google Shape;977;g13ac83ac373_0_731:notes">
            <a:extLst>
              <a:ext uri="{FF2B5EF4-FFF2-40B4-BE49-F238E27FC236}">
                <a16:creationId xmlns:a16="http://schemas.microsoft.com/office/drawing/2014/main" id="{26E46E88-8305-7240-6748-96F20AA784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3ac83ac373_0_731:notes">
            <a:extLst>
              <a:ext uri="{FF2B5EF4-FFF2-40B4-BE49-F238E27FC236}">
                <a16:creationId xmlns:a16="http://schemas.microsoft.com/office/drawing/2014/main" id="{AC30AD8B-5D62-9202-B802-D877534397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3898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a:extLst>
            <a:ext uri="{FF2B5EF4-FFF2-40B4-BE49-F238E27FC236}">
              <a16:creationId xmlns:a16="http://schemas.microsoft.com/office/drawing/2014/main" id="{D8553C70-DF42-FBC3-2A11-9FADFE24DBBC}"/>
            </a:ext>
          </a:extLst>
        </p:cNvPr>
        <p:cNvGrpSpPr/>
        <p:nvPr/>
      </p:nvGrpSpPr>
      <p:grpSpPr>
        <a:xfrm>
          <a:off x="0" y="0"/>
          <a:ext cx="0" cy="0"/>
          <a:chOff x="0" y="0"/>
          <a:chExt cx="0" cy="0"/>
        </a:xfrm>
      </p:grpSpPr>
      <p:sp>
        <p:nvSpPr>
          <p:cNvPr id="977" name="Google Shape;977;g13ac83ac373_0_731:notes">
            <a:extLst>
              <a:ext uri="{FF2B5EF4-FFF2-40B4-BE49-F238E27FC236}">
                <a16:creationId xmlns:a16="http://schemas.microsoft.com/office/drawing/2014/main" id="{3C4D540B-E8B4-0FD2-08AA-B9F04AB149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3ac83ac373_0_731:notes">
            <a:extLst>
              <a:ext uri="{FF2B5EF4-FFF2-40B4-BE49-F238E27FC236}">
                <a16:creationId xmlns:a16="http://schemas.microsoft.com/office/drawing/2014/main" id="{02BC13FC-9D80-06AE-9174-229CFD6248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5088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65"/>
        <p:cNvGrpSpPr/>
        <p:nvPr/>
      </p:nvGrpSpPr>
      <p:grpSpPr>
        <a:xfrm>
          <a:off x="0" y="0"/>
          <a:ext cx="0" cy="0"/>
          <a:chOff x="0" y="0"/>
          <a:chExt cx="0" cy="0"/>
        </a:xfrm>
      </p:grpSpPr>
      <p:pic>
        <p:nvPicPr>
          <p:cNvPr id="66" name="Google Shape;66;p19"/>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29"/>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6000">
                <a:solidFill>
                  <a:srgbClr val="E8E7E3"/>
                </a:solidFill>
              </a:rPr>
              <a:t>☕ </a:t>
            </a:r>
            <a:endParaRPr sz="6000">
              <a:solidFill>
                <a:srgbClr val="E8E7E3"/>
              </a:solidFill>
            </a:endParaRPr>
          </a:p>
          <a:p>
            <a:pPr marL="0" lvl="0" indent="0" algn="ctr" rtl="0">
              <a:spcBef>
                <a:spcPts val="0"/>
              </a:spcBef>
              <a:spcAft>
                <a:spcPts val="0"/>
              </a:spcAft>
              <a:buNone/>
            </a:pPr>
            <a:r>
              <a:rPr lang="es-419"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419"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11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14"/>
        <p:cNvGrpSpPr/>
        <p:nvPr/>
      </p:nvGrpSpPr>
      <p:grpSpPr>
        <a:xfrm>
          <a:off x="0" y="0"/>
          <a:ext cx="0" cy="0"/>
          <a:chOff x="0" y="0"/>
          <a:chExt cx="0" cy="0"/>
        </a:xfrm>
      </p:grpSpPr>
      <p:pic>
        <p:nvPicPr>
          <p:cNvPr id="115" name="Google Shape;115;p31"/>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16"/>
        <p:cNvGrpSpPr/>
        <p:nvPr/>
      </p:nvGrpSpPr>
      <p:grpSpPr>
        <a:xfrm>
          <a:off x="0" y="0"/>
          <a:ext cx="0" cy="0"/>
          <a:chOff x="0" y="0"/>
          <a:chExt cx="0" cy="0"/>
        </a:xfrm>
      </p:grpSpPr>
      <p:sp>
        <p:nvSpPr>
          <p:cNvPr id="117" name="Google Shape;117;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8" name="Google Shape;118;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9" name="Google Shape;119;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20"/>
        <p:cNvGrpSpPr/>
        <p:nvPr/>
      </p:nvGrpSpPr>
      <p:grpSpPr>
        <a:xfrm>
          <a:off x="0" y="0"/>
          <a:ext cx="0" cy="0"/>
          <a:chOff x="0" y="0"/>
          <a:chExt cx="0" cy="0"/>
        </a:xfrm>
      </p:grpSpPr>
      <p:sp>
        <p:nvSpPr>
          <p:cNvPr id="121" name="Google Shape;121;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2" name="Google Shape;122;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3" name="Google Shape;12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24"/>
        <p:cNvGrpSpPr/>
        <p:nvPr/>
      </p:nvGrpSpPr>
      <p:grpSpPr>
        <a:xfrm>
          <a:off x="0" y="0"/>
          <a:ext cx="0" cy="0"/>
          <a:chOff x="0" y="0"/>
          <a:chExt cx="0" cy="0"/>
        </a:xfrm>
      </p:grpSpPr>
      <p:sp>
        <p:nvSpPr>
          <p:cNvPr id="125" name="Google Shape;125;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6" name="Google Shape;126;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7" name="Google Shape;127;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28"/>
        <p:cNvGrpSpPr/>
        <p:nvPr/>
      </p:nvGrpSpPr>
      <p:grpSpPr>
        <a:xfrm>
          <a:off x="0" y="0"/>
          <a:ext cx="0" cy="0"/>
          <a:chOff x="0" y="0"/>
          <a:chExt cx="0" cy="0"/>
        </a:xfrm>
      </p:grpSpPr>
      <p:sp>
        <p:nvSpPr>
          <p:cNvPr id="129" name="Google Shape;129;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30" name="Google Shape;130;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31" name="Google Shape;131;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32"/>
        <p:cNvGrpSpPr/>
        <p:nvPr/>
      </p:nvGrpSpPr>
      <p:grpSpPr>
        <a:xfrm>
          <a:off x="0" y="0"/>
          <a:ext cx="0" cy="0"/>
          <a:chOff x="0" y="0"/>
          <a:chExt cx="0" cy="0"/>
        </a:xfrm>
      </p:grpSpPr>
      <p:sp>
        <p:nvSpPr>
          <p:cNvPr id="133" name="Google Shape;133;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34" name="Google Shape;134;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35" name="Google Shape;135;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36"/>
        <p:cNvGrpSpPr/>
        <p:nvPr/>
      </p:nvGrpSpPr>
      <p:grpSpPr>
        <a:xfrm>
          <a:off x="0" y="0"/>
          <a:ext cx="0" cy="0"/>
          <a:chOff x="0" y="0"/>
          <a:chExt cx="0" cy="0"/>
        </a:xfrm>
      </p:grpSpPr>
      <p:sp>
        <p:nvSpPr>
          <p:cNvPr id="137" name="Google Shape;137;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38" name="Google Shape;138;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39" name="Google Shape;139;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40"/>
        <p:cNvGrpSpPr/>
        <p:nvPr/>
      </p:nvGrpSpPr>
      <p:grpSpPr>
        <a:xfrm>
          <a:off x="0" y="0"/>
          <a:ext cx="0" cy="0"/>
          <a:chOff x="0" y="0"/>
          <a:chExt cx="0" cy="0"/>
        </a:xfrm>
      </p:grpSpPr>
      <p:sp>
        <p:nvSpPr>
          <p:cNvPr id="141" name="Google Shape;141;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42" name="Google Shape;142;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3" name="Google Shape;143;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p:cSld name="TITLE_AND_BODY_8">
    <p:spTree>
      <p:nvGrpSpPr>
        <p:cNvPr id="1" name="Shape 144"/>
        <p:cNvGrpSpPr/>
        <p:nvPr/>
      </p:nvGrpSpPr>
      <p:grpSpPr>
        <a:xfrm>
          <a:off x="0" y="0"/>
          <a:ext cx="0" cy="0"/>
          <a:chOff x="0" y="0"/>
          <a:chExt cx="0" cy="0"/>
        </a:xfrm>
      </p:grpSpPr>
      <p:sp>
        <p:nvSpPr>
          <p:cNvPr id="145" name="Google Shape;145;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6" name="Google Shape;146;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7" name="Google Shape;147;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48"/>
        <p:cNvGrpSpPr/>
        <p:nvPr/>
      </p:nvGrpSpPr>
      <p:grpSpPr>
        <a:xfrm>
          <a:off x="0" y="0"/>
          <a:ext cx="0" cy="0"/>
          <a:chOff x="0" y="0"/>
          <a:chExt cx="0" cy="0"/>
        </a:xfrm>
      </p:grpSpPr>
      <p:sp>
        <p:nvSpPr>
          <p:cNvPr id="149" name="Google Shape;149;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50" name="Google Shape;150;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51" name="Google Shape;151;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52"/>
        <p:cNvGrpSpPr/>
        <p:nvPr/>
      </p:nvGrpSpPr>
      <p:grpSpPr>
        <a:xfrm>
          <a:off x="0" y="0"/>
          <a:ext cx="0" cy="0"/>
          <a:chOff x="0" y="0"/>
          <a:chExt cx="0" cy="0"/>
        </a:xfrm>
      </p:grpSpPr>
      <p:sp>
        <p:nvSpPr>
          <p:cNvPr id="153" name="Google Shape;153;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54" name="Google Shape;154;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55" name="Google Shape;155;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56"/>
        <p:cNvGrpSpPr/>
        <p:nvPr/>
      </p:nvGrpSpPr>
      <p:grpSpPr>
        <a:xfrm>
          <a:off x="0" y="0"/>
          <a:ext cx="0" cy="0"/>
          <a:chOff x="0" y="0"/>
          <a:chExt cx="0" cy="0"/>
        </a:xfrm>
      </p:grpSpPr>
      <p:sp>
        <p:nvSpPr>
          <p:cNvPr id="157" name="Google Shape;157;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8" name="Google Shape;158;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9" name="Google Shape;159;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60"/>
        <p:cNvGrpSpPr/>
        <p:nvPr/>
      </p:nvGrpSpPr>
      <p:grpSpPr>
        <a:xfrm>
          <a:off x="0" y="0"/>
          <a:ext cx="0" cy="0"/>
          <a:chOff x="0" y="0"/>
          <a:chExt cx="0" cy="0"/>
        </a:xfrm>
      </p:grpSpPr>
      <p:sp>
        <p:nvSpPr>
          <p:cNvPr id="161" name="Google Shape;161;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2" name="Google Shape;162;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3" name="Google Shape;163;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64"/>
        <p:cNvGrpSpPr/>
        <p:nvPr/>
      </p:nvGrpSpPr>
      <p:grpSpPr>
        <a:xfrm>
          <a:off x="0" y="0"/>
          <a:ext cx="0" cy="0"/>
          <a:chOff x="0" y="0"/>
          <a:chExt cx="0" cy="0"/>
        </a:xfrm>
      </p:grpSpPr>
      <p:sp>
        <p:nvSpPr>
          <p:cNvPr id="165" name="Google Shape;165;p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6" name="Google Shape;166;p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7" name="Google Shape;167;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68"/>
        <p:cNvGrpSpPr/>
        <p:nvPr/>
      </p:nvGrpSpPr>
      <p:grpSpPr>
        <a:xfrm>
          <a:off x="0" y="0"/>
          <a:ext cx="0" cy="0"/>
          <a:chOff x="0" y="0"/>
          <a:chExt cx="0" cy="0"/>
        </a:xfrm>
      </p:grpSpPr>
      <p:sp>
        <p:nvSpPr>
          <p:cNvPr id="169" name="Google Shape;169;p4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70" name="Google Shape;170;p4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1" name="Google Shape;171;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72"/>
        <p:cNvGrpSpPr/>
        <p:nvPr/>
      </p:nvGrpSpPr>
      <p:grpSpPr>
        <a:xfrm>
          <a:off x="0" y="0"/>
          <a:ext cx="0" cy="0"/>
          <a:chOff x="0" y="0"/>
          <a:chExt cx="0" cy="0"/>
        </a:xfrm>
      </p:grpSpPr>
      <p:sp>
        <p:nvSpPr>
          <p:cNvPr id="173" name="Google Shape;173;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4" name="Google Shape;174;p4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5" name="Google Shape;175;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76"/>
        <p:cNvGrpSpPr/>
        <p:nvPr/>
      </p:nvGrpSpPr>
      <p:grpSpPr>
        <a:xfrm>
          <a:off x="0" y="0"/>
          <a:ext cx="0" cy="0"/>
          <a:chOff x="0" y="0"/>
          <a:chExt cx="0" cy="0"/>
        </a:xfrm>
      </p:grpSpPr>
      <p:sp>
        <p:nvSpPr>
          <p:cNvPr id="177" name="Google Shape;177;p4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78" name="Google Shape;178;p4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9" name="Google Shape;179;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69"/>
        <p:cNvGrpSpPr/>
        <p:nvPr/>
      </p:nvGrpSpPr>
      <p:grpSpPr>
        <a:xfrm>
          <a:off x="0" y="0"/>
          <a:ext cx="0" cy="0"/>
          <a:chOff x="0" y="0"/>
          <a:chExt cx="0" cy="0"/>
        </a:xfrm>
      </p:grpSpPr>
      <p:sp>
        <p:nvSpPr>
          <p:cNvPr id="70" name="Google Shape;70;p21"/>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 name="Google Shape;71;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72" name="Google Shape;72;p21"/>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21"/>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21"/>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21"/>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21"/>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21"/>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78" name="Google Shape;78;p21"/>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9" name="Google Shape;79;p21"/>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80;p21"/>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81" name="Google Shape;81;p21"/>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82" name="Google Shape;82;p21"/>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83" name="Google Shape;83;p21"/>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84" name="Google Shape;84;p21"/>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85" name="Google Shape;85;p21"/>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6" name="Google Shape;86;p21"/>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 name="Google Shape;87;p21"/>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88" name="Google Shape;88;p21"/>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89" name="Google Shape;89;p21"/>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90" name="Google Shape;90;p21"/>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91" name="Google Shape;91;p21"/>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92" name="Google Shape;92;p21"/>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80"/>
        <p:cNvGrpSpPr/>
        <p:nvPr/>
      </p:nvGrpSpPr>
      <p:grpSpPr>
        <a:xfrm>
          <a:off x="0" y="0"/>
          <a:ext cx="0" cy="0"/>
          <a:chOff x="0" y="0"/>
          <a:chExt cx="0" cy="0"/>
        </a:xfrm>
      </p:grpSpPr>
      <p:sp>
        <p:nvSpPr>
          <p:cNvPr id="181" name="Google Shape;181;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82" name="Google Shape;182;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3" name="Google Shape;183;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84"/>
        <p:cNvGrpSpPr/>
        <p:nvPr/>
      </p:nvGrpSpPr>
      <p:grpSpPr>
        <a:xfrm>
          <a:off x="0" y="0"/>
          <a:ext cx="0" cy="0"/>
          <a:chOff x="0" y="0"/>
          <a:chExt cx="0" cy="0"/>
        </a:xfrm>
      </p:grpSpPr>
      <p:sp>
        <p:nvSpPr>
          <p:cNvPr id="185" name="Google Shape;185;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6" name="Google Shape;186;p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87" name="Google Shape;187;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88"/>
        <p:cNvGrpSpPr/>
        <p:nvPr/>
      </p:nvGrpSpPr>
      <p:grpSpPr>
        <a:xfrm>
          <a:off x="0" y="0"/>
          <a:ext cx="0" cy="0"/>
          <a:chOff x="0" y="0"/>
          <a:chExt cx="0" cy="0"/>
        </a:xfrm>
      </p:grpSpPr>
      <p:sp>
        <p:nvSpPr>
          <p:cNvPr id="189" name="Google Shape;189;p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90" name="Google Shape;190;p5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91" name="Google Shape;191;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92"/>
        <p:cNvGrpSpPr/>
        <p:nvPr/>
      </p:nvGrpSpPr>
      <p:grpSpPr>
        <a:xfrm>
          <a:off x="0" y="0"/>
          <a:ext cx="0" cy="0"/>
          <a:chOff x="0" y="0"/>
          <a:chExt cx="0" cy="0"/>
        </a:xfrm>
      </p:grpSpPr>
      <p:pic>
        <p:nvPicPr>
          <p:cNvPr id="193" name="Google Shape;193;p5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94"/>
        <p:cNvGrpSpPr/>
        <p:nvPr/>
      </p:nvGrpSpPr>
      <p:grpSpPr>
        <a:xfrm>
          <a:off x="0" y="0"/>
          <a:ext cx="0" cy="0"/>
          <a:chOff x="0" y="0"/>
          <a:chExt cx="0" cy="0"/>
        </a:xfrm>
      </p:grpSpPr>
      <p:pic>
        <p:nvPicPr>
          <p:cNvPr id="195" name="Google Shape;195;p5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98"/>
        <p:cNvGrpSpPr/>
        <p:nvPr/>
      </p:nvGrpSpPr>
      <p:grpSpPr>
        <a:xfrm>
          <a:off x="0" y="0"/>
          <a:ext cx="0" cy="0"/>
          <a:chOff x="0" y="0"/>
          <a:chExt cx="0" cy="0"/>
        </a:xfrm>
      </p:grpSpPr>
      <p:pic>
        <p:nvPicPr>
          <p:cNvPr id="199" name="Google Shape;199;p5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 imagen">
  <p:cSld name="SECTION_HEADER_1_1_1_1_1_1_1_2">
    <p:bg>
      <p:bgPr>
        <a:blipFill>
          <a:blip r:embed="rId2">
            <a:alphaModFix/>
          </a:blip>
          <a:stretch>
            <a:fillRect/>
          </a:stretch>
        </a:blipFill>
        <a:effectLst/>
      </p:bgPr>
    </p:bg>
    <p:spTree>
      <p:nvGrpSpPr>
        <p:cNvPr id="1" name="Shape 200"/>
        <p:cNvGrpSpPr/>
        <p:nvPr/>
      </p:nvGrpSpPr>
      <p:grpSpPr>
        <a:xfrm>
          <a:off x="0" y="0"/>
          <a:ext cx="0" cy="0"/>
          <a:chOff x="0" y="0"/>
          <a:chExt cx="0" cy="0"/>
        </a:xfrm>
      </p:grpSpPr>
      <p:sp>
        <p:nvSpPr>
          <p:cNvPr id="201" name="Google Shape;201;p55"/>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2" name="Google Shape;202;p5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03"/>
        <p:cNvGrpSpPr/>
        <p:nvPr/>
      </p:nvGrpSpPr>
      <p:grpSpPr>
        <a:xfrm>
          <a:off x="0" y="0"/>
          <a:ext cx="0" cy="0"/>
          <a:chOff x="0" y="0"/>
          <a:chExt cx="0" cy="0"/>
        </a:xfrm>
      </p:grpSpPr>
      <p:pic>
        <p:nvPicPr>
          <p:cNvPr id="204" name="Google Shape;204;p56"/>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205"/>
        <p:cNvGrpSpPr/>
        <p:nvPr/>
      </p:nvGrpSpPr>
      <p:grpSpPr>
        <a:xfrm>
          <a:off x="0" y="0"/>
          <a:ext cx="0" cy="0"/>
          <a:chOff x="0" y="0"/>
          <a:chExt cx="0" cy="0"/>
        </a:xfrm>
      </p:grpSpPr>
      <p:sp>
        <p:nvSpPr>
          <p:cNvPr id="206" name="Google Shape;206;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 name="Google Shape;207;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208"/>
        <p:cNvGrpSpPr/>
        <p:nvPr/>
      </p:nvGrpSpPr>
      <p:grpSpPr>
        <a:xfrm>
          <a:off x="0" y="0"/>
          <a:ext cx="0" cy="0"/>
          <a:chOff x="0" y="0"/>
          <a:chExt cx="0" cy="0"/>
        </a:xfrm>
      </p:grpSpPr>
      <p:sp>
        <p:nvSpPr>
          <p:cNvPr id="209" name="Google Shape;209;p58"/>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 name="Google Shape;210;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22"/>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211"/>
        <p:cNvGrpSpPr/>
        <p:nvPr/>
      </p:nvGrpSpPr>
      <p:grpSpPr>
        <a:xfrm>
          <a:off x="0" y="0"/>
          <a:ext cx="0" cy="0"/>
          <a:chOff x="0" y="0"/>
          <a:chExt cx="0" cy="0"/>
        </a:xfrm>
      </p:grpSpPr>
      <p:pic>
        <p:nvPicPr>
          <p:cNvPr id="212" name="Google Shape;212;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213"/>
        <p:cNvGrpSpPr/>
        <p:nvPr/>
      </p:nvGrpSpPr>
      <p:grpSpPr>
        <a:xfrm>
          <a:off x="0" y="0"/>
          <a:ext cx="0" cy="0"/>
          <a:chOff x="0" y="0"/>
          <a:chExt cx="0" cy="0"/>
        </a:xfrm>
      </p:grpSpPr>
      <p:pic>
        <p:nvPicPr>
          <p:cNvPr id="214" name="Google Shape;214;p60"/>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15"/>
        <p:cNvGrpSpPr/>
        <p:nvPr/>
      </p:nvGrpSpPr>
      <p:grpSpPr>
        <a:xfrm>
          <a:off x="0" y="0"/>
          <a:ext cx="0" cy="0"/>
          <a:chOff x="0" y="0"/>
          <a:chExt cx="0" cy="0"/>
        </a:xfrm>
      </p:grpSpPr>
      <p:pic>
        <p:nvPicPr>
          <p:cNvPr id="216" name="Google Shape;216;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17"/>
        <p:cNvGrpSpPr/>
        <p:nvPr/>
      </p:nvGrpSpPr>
      <p:grpSpPr>
        <a:xfrm>
          <a:off x="0" y="0"/>
          <a:ext cx="0" cy="0"/>
          <a:chOff x="0" y="0"/>
          <a:chExt cx="0" cy="0"/>
        </a:xfrm>
      </p:grpSpPr>
      <p:sp>
        <p:nvSpPr>
          <p:cNvPr id="218" name="Google Shape;218;p6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9" name="Google Shape;219;p6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20"/>
        <p:cNvGrpSpPr/>
        <p:nvPr/>
      </p:nvGrpSpPr>
      <p:grpSpPr>
        <a:xfrm>
          <a:off x="0" y="0"/>
          <a:ext cx="0" cy="0"/>
          <a:chOff x="0" y="0"/>
          <a:chExt cx="0" cy="0"/>
        </a:xfrm>
      </p:grpSpPr>
      <p:pic>
        <p:nvPicPr>
          <p:cNvPr id="221" name="Google Shape;221;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22"/>
        <p:cNvGrpSpPr/>
        <p:nvPr/>
      </p:nvGrpSpPr>
      <p:grpSpPr>
        <a:xfrm>
          <a:off x="0" y="0"/>
          <a:ext cx="0" cy="0"/>
          <a:chOff x="0" y="0"/>
          <a:chExt cx="0" cy="0"/>
        </a:xfrm>
      </p:grpSpPr>
      <p:pic>
        <p:nvPicPr>
          <p:cNvPr id="223" name="Google Shape;223;p6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rátula 3">
  <p:cSld name="SECTION_HEADER_1_1_1_1_1_2">
    <p:bg>
      <p:bgPr>
        <a:blipFill>
          <a:blip r:embed="rId2">
            <a:alphaModFix/>
          </a:blip>
          <a:stretch>
            <a:fillRect/>
          </a:stretch>
        </a:blipFill>
        <a:effectLst/>
      </p:bgPr>
    </p:bg>
    <p:spTree>
      <p:nvGrpSpPr>
        <p:cNvPr id="1" name="Shape 224"/>
        <p:cNvGrpSpPr/>
        <p:nvPr/>
      </p:nvGrpSpPr>
      <p:grpSpPr>
        <a:xfrm>
          <a:off x="0" y="0"/>
          <a:ext cx="0" cy="0"/>
          <a:chOff x="0" y="0"/>
          <a:chExt cx="0" cy="0"/>
        </a:xfrm>
      </p:grpSpPr>
      <p:pic>
        <p:nvPicPr>
          <p:cNvPr id="225" name="Google Shape;225;p6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26"/>
        <p:cNvGrpSpPr/>
        <p:nvPr/>
      </p:nvGrpSpPr>
      <p:grpSpPr>
        <a:xfrm>
          <a:off x="0" y="0"/>
          <a:ext cx="0" cy="0"/>
          <a:chOff x="0" y="0"/>
          <a:chExt cx="0" cy="0"/>
        </a:xfrm>
      </p:grpSpPr>
      <p:pic>
        <p:nvPicPr>
          <p:cNvPr id="227" name="Google Shape;227;p6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03-B 5">
  <p:cSld name="SECTION_HEADER_1_1_1_1_1_1_1_1_1_7">
    <p:bg>
      <p:bgPr>
        <a:blipFill>
          <a:blip r:embed="rId2">
            <a:alphaModFix/>
          </a:blip>
          <a:stretch>
            <a:fillRect/>
          </a:stretch>
        </a:blipFill>
        <a:effectLst/>
      </p:bgPr>
    </p:bg>
    <p:spTree>
      <p:nvGrpSpPr>
        <p:cNvPr id="1" name="Shape 228"/>
        <p:cNvGrpSpPr/>
        <p:nvPr/>
      </p:nvGrpSpPr>
      <p:grpSpPr>
        <a:xfrm>
          <a:off x="0" y="0"/>
          <a:ext cx="0" cy="0"/>
          <a:chOff x="0" y="0"/>
          <a:chExt cx="0" cy="0"/>
        </a:xfrm>
      </p:grpSpPr>
      <p:pic>
        <p:nvPicPr>
          <p:cNvPr id="229" name="Google Shape;229;p6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30"/>
        <p:cNvGrpSpPr/>
        <p:nvPr/>
      </p:nvGrpSpPr>
      <p:grpSpPr>
        <a:xfrm>
          <a:off x="0" y="0"/>
          <a:ext cx="0" cy="0"/>
          <a:chOff x="0" y="0"/>
          <a:chExt cx="0" cy="0"/>
        </a:xfrm>
      </p:grpSpPr>
      <p:sp>
        <p:nvSpPr>
          <p:cNvPr id="231" name="Google Shape;231;p68"/>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2" name="Google Shape;232;p6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33"/>
        <p:cNvGrpSpPr/>
        <p:nvPr/>
      </p:nvGrpSpPr>
      <p:grpSpPr>
        <a:xfrm>
          <a:off x="0" y="0"/>
          <a:ext cx="0" cy="0"/>
          <a:chOff x="0" y="0"/>
          <a:chExt cx="0" cy="0"/>
        </a:xfrm>
      </p:grpSpPr>
      <p:pic>
        <p:nvPicPr>
          <p:cNvPr id="234" name="Google Shape;234;p6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43"/>
        <p:cNvGrpSpPr/>
        <p:nvPr/>
      </p:nvGrpSpPr>
      <p:grpSpPr>
        <a:xfrm>
          <a:off x="0" y="0"/>
          <a:ext cx="0" cy="0"/>
          <a:chOff x="0" y="0"/>
          <a:chExt cx="0" cy="0"/>
        </a:xfrm>
      </p:grpSpPr>
      <p:pic>
        <p:nvPicPr>
          <p:cNvPr id="244" name="Google Shape;244;p72"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47"/>
        <p:cNvGrpSpPr/>
        <p:nvPr/>
      </p:nvGrpSpPr>
      <p:grpSpPr>
        <a:xfrm>
          <a:off x="0" y="0"/>
          <a:ext cx="0" cy="0"/>
          <a:chOff x="0" y="0"/>
          <a:chExt cx="0" cy="0"/>
        </a:xfrm>
      </p:grpSpPr>
      <p:pic>
        <p:nvPicPr>
          <p:cNvPr id="248" name="Google Shape;248;p7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49"/>
        <p:cNvGrpSpPr/>
        <p:nvPr/>
      </p:nvGrpSpPr>
      <p:grpSpPr>
        <a:xfrm>
          <a:off x="0" y="0"/>
          <a:ext cx="0" cy="0"/>
          <a:chOff x="0" y="0"/>
          <a:chExt cx="0" cy="0"/>
        </a:xfrm>
      </p:grpSpPr>
      <p:pic>
        <p:nvPicPr>
          <p:cNvPr id="250" name="Google Shape;250;p7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51"/>
        <p:cNvGrpSpPr/>
        <p:nvPr/>
      </p:nvGrpSpPr>
      <p:grpSpPr>
        <a:xfrm>
          <a:off x="0" y="0"/>
          <a:ext cx="0" cy="0"/>
          <a:chOff x="0" y="0"/>
          <a:chExt cx="0" cy="0"/>
        </a:xfrm>
      </p:grpSpPr>
      <p:pic>
        <p:nvPicPr>
          <p:cNvPr id="252" name="Google Shape;252;p7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58"/>
        <p:cNvGrpSpPr/>
        <p:nvPr/>
      </p:nvGrpSpPr>
      <p:grpSpPr>
        <a:xfrm>
          <a:off x="0" y="0"/>
          <a:ext cx="0" cy="0"/>
          <a:chOff x="0" y="0"/>
          <a:chExt cx="0" cy="0"/>
        </a:xfrm>
      </p:grpSpPr>
      <p:pic>
        <p:nvPicPr>
          <p:cNvPr id="259" name="Google Shape;259;p7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60"/>
        <p:cNvGrpSpPr/>
        <p:nvPr/>
      </p:nvGrpSpPr>
      <p:grpSpPr>
        <a:xfrm>
          <a:off x="0" y="0"/>
          <a:ext cx="0" cy="0"/>
          <a:chOff x="0" y="0"/>
          <a:chExt cx="0" cy="0"/>
        </a:xfrm>
      </p:grpSpPr>
      <p:pic>
        <p:nvPicPr>
          <p:cNvPr id="261" name="Google Shape;261;p8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62"/>
        <p:cNvGrpSpPr/>
        <p:nvPr/>
      </p:nvGrpSpPr>
      <p:grpSpPr>
        <a:xfrm>
          <a:off x="0" y="0"/>
          <a:ext cx="0" cy="0"/>
          <a:chOff x="0" y="0"/>
          <a:chExt cx="0" cy="0"/>
        </a:xfrm>
      </p:grpSpPr>
      <p:pic>
        <p:nvPicPr>
          <p:cNvPr id="263" name="Google Shape;263;p8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264"/>
        <p:cNvGrpSpPr/>
        <p:nvPr/>
      </p:nvGrpSpPr>
      <p:grpSpPr>
        <a:xfrm>
          <a:off x="0" y="0"/>
          <a:ext cx="0" cy="0"/>
          <a:chOff x="0" y="0"/>
          <a:chExt cx="0" cy="0"/>
        </a:xfrm>
      </p:grpSpPr>
      <p:pic>
        <p:nvPicPr>
          <p:cNvPr id="265" name="Google Shape;265;p82"/>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03-B 1">
  <p:cSld name="SECTION_HEADER_1_1_1_1_1_1_1_1_1_7">
    <p:bg>
      <p:bgPr>
        <a:blipFill>
          <a:blip r:embed="rId2">
            <a:alphaModFix/>
          </a:blip>
          <a:stretch>
            <a:fillRect/>
          </a:stretch>
        </a:blipFill>
        <a:effectLst/>
      </p:bgPr>
    </p:bg>
    <p:spTree>
      <p:nvGrpSpPr>
        <p:cNvPr id="1" name="Shape 266"/>
        <p:cNvGrpSpPr/>
        <p:nvPr/>
      </p:nvGrpSpPr>
      <p:grpSpPr>
        <a:xfrm>
          <a:off x="0" y="0"/>
          <a:ext cx="0" cy="0"/>
          <a:chOff x="0" y="0"/>
          <a:chExt cx="0" cy="0"/>
        </a:xfrm>
      </p:grpSpPr>
      <p:pic>
        <p:nvPicPr>
          <p:cNvPr id="267" name="Google Shape;267;p8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Diseño personalizado 2 1">
  <p:cSld name="Diseño personalizado 2">
    <p:spTree>
      <p:nvGrpSpPr>
        <p:cNvPr id="1" name="Shape 272"/>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73"/>
        <p:cNvGrpSpPr/>
        <p:nvPr/>
      </p:nvGrpSpPr>
      <p:grpSpPr>
        <a:xfrm>
          <a:off x="0" y="0"/>
          <a:ext cx="0" cy="0"/>
          <a:chOff x="0" y="0"/>
          <a:chExt cx="0" cy="0"/>
        </a:xfrm>
      </p:grpSpPr>
      <p:pic>
        <p:nvPicPr>
          <p:cNvPr id="274" name="Google Shape;274;p8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99"/>
        <p:cNvGrpSpPr/>
        <p:nvPr/>
      </p:nvGrpSpPr>
      <p:grpSpPr>
        <a:xfrm>
          <a:off x="0" y="0"/>
          <a:ext cx="0" cy="0"/>
          <a:chOff x="0" y="0"/>
          <a:chExt cx="0" cy="0"/>
        </a:xfrm>
      </p:grpSpPr>
      <p:sp>
        <p:nvSpPr>
          <p:cNvPr id="100" name="Google Shape;100;p2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101"/>
        <p:cNvGrpSpPr/>
        <p:nvPr/>
      </p:nvGrpSpPr>
      <p:grpSpPr>
        <a:xfrm>
          <a:off x="0" y="0"/>
          <a:ext cx="0" cy="0"/>
          <a:chOff x="0" y="0"/>
          <a:chExt cx="0" cy="0"/>
        </a:xfrm>
      </p:grpSpPr>
      <p:pic>
        <p:nvPicPr>
          <p:cNvPr id="102" name="Google Shape;102;p2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03" name="Google Shape;103;p26"/>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4" name="Google Shape;104;p26"/>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105"/>
        <p:cNvGrpSpPr/>
        <p:nvPr/>
      </p:nvGrpSpPr>
      <p:grpSpPr>
        <a:xfrm>
          <a:off x="0" y="0"/>
          <a:ext cx="0" cy="0"/>
          <a:chOff x="0" y="0"/>
          <a:chExt cx="0" cy="0"/>
        </a:xfrm>
      </p:grpSpPr>
      <p:pic>
        <p:nvPicPr>
          <p:cNvPr id="106" name="Google Shape;106;p27"/>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07" name="Google Shape;107;p27"/>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 name="Google Shape;108;p27"/>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 id="2147483714" r:id="rId5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35"/>
        <p:cNvGrpSpPr/>
        <p:nvPr/>
      </p:nvGrpSpPr>
      <p:grpSpPr>
        <a:xfrm>
          <a:off x="0" y="0"/>
          <a:ext cx="0" cy="0"/>
          <a:chOff x="0" y="0"/>
          <a:chExt cx="0" cy="0"/>
        </a:xfrm>
      </p:grpSpPr>
      <p:sp>
        <p:nvSpPr>
          <p:cNvPr id="236" name="Google Shape;236;p7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37" name="Google Shape;237;p7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238" name="Google Shape;238;p7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716" r:id="rId1"/>
    <p:sldLayoutId id="2147483718" r:id="rId2"/>
    <p:sldLayoutId id="2147483719" r:id="rId3"/>
    <p:sldLayoutId id="2147483720" r:id="rId4"/>
    <p:sldLayoutId id="2147483723" r:id="rId5"/>
    <p:sldLayoutId id="2147483724" r:id="rId6"/>
    <p:sldLayoutId id="2147483725" r:id="rId7"/>
    <p:sldLayoutId id="2147483726" r:id="rId8"/>
    <p:sldLayoutId id="2147483727" r:id="rId9"/>
    <p:sldLayoutId id="2147483729" r:id="rId10"/>
    <p:sldLayoutId id="214748373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5.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55.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5.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5.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5.xml"/><Relationship Id="rId5" Type="http://schemas.openxmlformats.org/officeDocument/2006/relationships/image" Target="../media/image23.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5.xml"/><Relationship Id="rId5" Type="http://schemas.openxmlformats.org/officeDocument/2006/relationships/image" Target="../media/image24.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5.xml"/><Relationship Id="rId5" Type="http://schemas.openxmlformats.org/officeDocument/2006/relationships/image" Target="../media/image25.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5.xml"/><Relationship Id="rId5" Type="http://schemas.openxmlformats.org/officeDocument/2006/relationships/image" Target="../media/image26.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5.xml"/><Relationship Id="rId5" Type="http://schemas.openxmlformats.org/officeDocument/2006/relationships/image" Target="../media/image27.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87"/>
          <p:cNvSpPr txBox="1"/>
          <p:nvPr/>
        </p:nvSpPr>
        <p:spPr>
          <a:xfrm>
            <a:off x="1251350" y="2097619"/>
            <a:ext cx="6641300" cy="1292631"/>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dirty="0">
                <a:solidFill>
                  <a:srgbClr val="EAFF6A"/>
                </a:solidFill>
                <a:latin typeface="DM Sans"/>
                <a:ea typeface="DM Sans"/>
                <a:cs typeface="DM Sans"/>
                <a:sym typeface="DM Sans"/>
              </a:rPr>
              <a:t>Análisis de Cancelación de Reservas Hoteleras</a:t>
            </a:r>
            <a:endParaRPr sz="4000" b="1" dirty="0">
              <a:solidFill>
                <a:srgbClr val="EAFF6A"/>
              </a:solidFill>
              <a:latin typeface="DM Sans"/>
              <a:ea typeface="DM Sans"/>
              <a:cs typeface="DM Sans"/>
              <a:sym typeface="DM Sans"/>
            </a:endParaRPr>
          </a:p>
        </p:txBody>
      </p:sp>
      <p:sp>
        <p:nvSpPr>
          <p:cNvPr id="280" name="Google Shape;280;p87"/>
          <p:cNvSpPr txBox="1"/>
          <p:nvPr/>
        </p:nvSpPr>
        <p:spPr>
          <a:xfrm>
            <a:off x="1404150" y="1468838"/>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800" dirty="0">
                <a:solidFill>
                  <a:schemeClr val="lt1"/>
                </a:solidFill>
                <a:latin typeface="DM Sans"/>
                <a:ea typeface="DM Sans"/>
                <a:cs typeface="DM Sans"/>
                <a:sym typeface="DM Sans"/>
              </a:rPr>
              <a:t>Segunda Preentrega</a:t>
            </a:r>
            <a:endParaRPr sz="1600" dirty="0">
              <a:solidFill>
                <a:schemeClr val="lt1"/>
              </a:solidFill>
              <a:latin typeface="DM Sans"/>
              <a:ea typeface="DM Sans"/>
              <a:cs typeface="DM Sans"/>
              <a:sym typeface="DM Sans"/>
            </a:endParaRPr>
          </a:p>
        </p:txBody>
      </p:sp>
      <p:sp>
        <p:nvSpPr>
          <p:cNvPr id="2" name="Google Shape;280;p87">
            <a:extLst>
              <a:ext uri="{FF2B5EF4-FFF2-40B4-BE49-F238E27FC236}">
                <a16:creationId xmlns:a16="http://schemas.microsoft.com/office/drawing/2014/main" id="{21D4F4C0-3743-DB26-1791-1C0E9DB763EA}"/>
              </a:ext>
            </a:extLst>
          </p:cNvPr>
          <p:cNvSpPr txBox="1"/>
          <p:nvPr/>
        </p:nvSpPr>
        <p:spPr>
          <a:xfrm>
            <a:off x="1461300" y="3557331"/>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800" dirty="0">
                <a:solidFill>
                  <a:schemeClr val="lt1"/>
                </a:solidFill>
                <a:latin typeface="DM Sans"/>
                <a:ea typeface="DM Sans"/>
                <a:cs typeface="DM Sans"/>
                <a:sym typeface="DM Sans"/>
              </a:rPr>
              <a:t>Marcelo Cavalleri</a:t>
            </a:r>
            <a:endParaRPr sz="1600" dirty="0">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9">
          <a:extLst>
            <a:ext uri="{FF2B5EF4-FFF2-40B4-BE49-F238E27FC236}">
              <a16:creationId xmlns:a16="http://schemas.microsoft.com/office/drawing/2014/main" id="{513BD4F6-0C77-3AD2-2239-9A268F0E0D1F}"/>
            </a:ext>
          </a:extLst>
        </p:cNvPr>
        <p:cNvGrpSpPr/>
        <p:nvPr/>
      </p:nvGrpSpPr>
      <p:grpSpPr>
        <a:xfrm>
          <a:off x="0" y="0"/>
          <a:ext cx="0" cy="0"/>
          <a:chOff x="0" y="0"/>
          <a:chExt cx="0" cy="0"/>
        </a:xfrm>
      </p:grpSpPr>
      <p:grpSp>
        <p:nvGrpSpPr>
          <p:cNvPr id="980" name="Google Shape;980;p144">
            <a:extLst>
              <a:ext uri="{FF2B5EF4-FFF2-40B4-BE49-F238E27FC236}">
                <a16:creationId xmlns:a16="http://schemas.microsoft.com/office/drawing/2014/main" id="{27014357-2623-6989-E532-20FBDF61C013}"/>
              </a:ext>
            </a:extLst>
          </p:cNvPr>
          <p:cNvGrpSpPr/>
          <p:nvPr/>
        </p:nvGrpSpPr>
        <p:grpSpPr>
          <a:xfrm>
            <a:off x="457356" y="468297"/>
            <a:ext cx="431074" cy="431074"/>
            <a:chOff x="7208351" y="2467173"/>
            <a:chExt cx="738900" cy="738900"/>
          </a:xfrm>
        </p:grpSpPr>
        <p:sp>
          <p:nvSpPr>
            <p:cNvPr id="981" name="Google Shape;981;p144">
              <a:extLst>
                <a:ext uri="{FF2B5EF4-FFF2-40B4-BE49-F238E27FC236}">
                  <a16:creationId xmlns:a16="http://schemas.microsoft.com/office/drawing/2014/main" id="{92AFBB6A-5E13-707E-9DB2-B35B32F5E0B7}"/>
                </a:ext>
              </a:extLst>
            </p:cNvPr>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2" name="Google Shape;982;p144" title="ícono de entrega final">
              <a:extLst>
                <a:ext uri="{FF2B5EF4-FFF2-40B4-BE49-F238E27FC236}">
                  <a16:creationId xmlns:a16="http://schemas.microsoft.com/office/drawing/2014/main" id="{59C01C20-BD73-FA83-5D05-2E4D30641CB5}"/>
                </a:ext>
              </a:extLst>
            </p:cNvPr>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983" name="Google Shape;983;p144">
            <a:extLst>
              <a:ext uri="{FF2B5EF4-FFF2-40B4-BE49-F238E27FC236}">
                <a16:creationId xmlns:a16="http://schemas.microsoft.com/office/drawing/2014/main" id="{691B9D17-34DA-571A-C1BA-9A1372DEF77C}"/>
              </a:ext>
            </a:extLst>
          </p:cNvPr>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84" name="Google Shape;984;p144">
            <a:extLst>
              <a:ext uri="{FF2B5EF4-FFF2-40B4-BE49-F238E27FC236}">
                <a16:creationId xmlns:a16="http://schemas.microsoft.com/office/drawing/2014/main" id="{A74FD182-3E4C-3BBB-E4C2-DE85667EEE40}"/>
              </a:ext>
            </a:extLst>
          </p:cNvPr>
          <p:cNvSpPr txBox="1"/>
          <p:nvPr/>
        </p:nvSpPr>
        <p:spPr>
          <a:xfrm>
            <a:off x="930550" y="468275"/>
            <a:ext cx="3592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dirty="0">
                <a:solidFill>
                  <a:schemeClr val="dk1"/>
                </a:solidFill>
                <a:latin typeface="DM Sans"/>
                <a:ea typeface="DM Sans"/>
                <a:cs typeface="DM Sans"/>
                <a:sym typeface="DM Sans"/>
              </a:rPr>
              <a:t>PREENTREGA DEL PROYECTO FINAL</a:t>
            </a:r>
            <a:endParaRPr dirty="0">
              <a:latin typeface="DM Sans"/>
              <a:ea typeface="DM Sans"/>
              <a:cs typeface="DM Sans"/>
              <a:sym typeface="DM Sans"/>
            </a:endParaRPr>
          </a:p>
        </p:txBody>
      </p:sp>
      <p:sp>
        <p:nvSpPr>
          <p:cNvPr id="985" name="Google Shape;985;p144">
            <a:extLst>
              <a:ext uri="{FF2B5EF4-FFF2-40B4-BE49-F238E27FC236}">
                <a16:creationId xmlns:a16="http://schemas.microsoft.com/office/drawing/2014/main" id="{FB5CA0C0-E39B-E541-E8A7-982AD12F9D87}"/>
              </a:ext>
            </a:extLst>
          </p:cNvPr>
          <p:cNvSpPr txBox="1"/>
          <p:nvPr/>
        </p:nvSpPr>
        <p:spPr>
          <a:xfrm>
            <a:off x="457350" y="1749900"/>
            <a:ext cx="7956900" cy="2566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419" sz="1350" b="1" dirty="0">
                <a:latin typeface="DM Sans"/>
                <a:ea typeface="DM Sans"/>
                <a:cs typeface="DM Sans"/>
                <a:sym typeface="DM Sans"/>
              </a:rPr>
              <a:t>Requisitos base</a:t>
            </a:r>
            <a:endParaRPr sz="1350" b="1" dirty="0">
              <a:latin typeface="DM Sans"/>
              <a:ea typeface="DM Sans"/>
              <a:cs typeface="DM Sans"/>
              <a:sym typeface="DM Sans"/>
            </a:endParaRPr>
          </a:p>
          <a:p>
            <a:pPr marL="0" lvl="0" indent="0" algn="l" rtl="0">
              <a:lnSpc>
                <a:spcPct val="30000"/>
              </a:lnSpc>
              <a:spcBef>
                <a:spcPts val="0"/>
              </a:spcBef>
              <a:spcAft>
                <a:spcPts val="0"/>
              </a:spcAft>
              <a:buNone/>
            </a:pPr>
            <a:endParaRPr lang="es-ES" sz="1250" b="1" dirty="0">
              <a:latin typeface="DM Sans"/>
              <a:ea typeface="DM Sans"/>
              <a:cs typeface="DM Sans"/>
              <a:sym typeface="DM Sans"/>
            </a:endParaRPr>
          </a:p>
          <a:p>
            <a:pPr marL="457200" lvl="0" indent="-307975" algn="l" rtl="0">
              <a:lnSpc>
                <a:spcPct val="100000"/>
              </a:lnSpc>
              <a:spcBef>
                <a:spcPts val="0"/>
              </a:spcBef>
              <a:spcAft>
                <a:spcPts val="0"/>
              </a:spcAft>
              <a:buClr>
                <a:srgbClr val="EA90FF"/>
              </a:buClr>
              <a:buSzPts val="1250"/>
              <a:buFont typeface="DM Sans"/>
              <a:buChar char="✓"/>
            </a:pPr>
            <a:r>
              <a:rPr lang="es-ES" sz="1250" dirty="0">
                <a:solidFill>
                  <a:srgbClr val="999999"/>
                </a:solidFill>
                <a:latin typeface="DM Sans"/>
                <a:ea typeface="DM Sans"/>
                <a:cs typeface="DM Sans"/>
                <a:sym typeface="DM Sans"/>
              </a:rPr>
              <a:t>Una presentación (PDF; PowerPoint o Google </a:t>
            </a:r>
            <a:r>
              <a:rPr lang="es-ES" sz="1250" dirty="0" err="1">
                <a:solidFill>
                  <a:srgbClr val="999999"/>
                </a:solidFill>
                <a:latin typeface="DM Sans"/>
                <a:ea typeface="DM Sans"/>
                <a:cs typeface="DM Sans"/>
                <a:sym typeface="DM Sans"/>
              </a:rPr>
              <a:t>Slides</a:t>
            </a:r>
            <a:r>
              <a:rPr lang="es-ES" sz="1250" dirty="0">
                <a:solidFill>
                  <a:srgbClr val="999999"/>
                </a:solidFill>
                <a:latin typeface="DM Sans"/>
                <a:ea typeface="DM Sans"/>
                <a:cs typeface="DM Sans"/>
                <a:sym typeface="DM Sans"/>
              </a:rPr>
              <a:t>) que debe contener</a:t>
            </a:r>
          </a:p>
          <a:p>
            <a:pPr marL="719999" lvl="0" indent="-307975" algn="l" rtl="0">
              <a:lnSpc>
                <a:spcPct val="100000"/>
              </a:lnSpc>
              <a:spcBef>
                <a:spcPts val="0"/>
              </a:spcBef>
              <a:spcAft>
                <a:spcPts val="0"/>
              </a:spcAft>
              <a:buClr>
                <a:srgbClr val="999999"/>
              </a:buClr>
              <a:buSzPts val="1250"/>
              <a:buFont typeface="DM Sans"/>
              <a:buAutoNum type="arabicPeriod"/>
            </a:pPr>
            <a:r>
              <a:rPr lang="es-ES" sz="1250" b="1" dirty="0">
                <a:solidFill>
                  <a:srgbClr val="999999"/>
                </a:solidFill>
                <a:latin typeface="DM Sans"/>
                <a:ea typeface="DM Sans"/>
                <a:cs typeface="DM Sans"/>
                <a:sym typeface="DM Sans"/>
              </a:rPr>
              <a:t>Abstracto con motivación y audiencia:</a:t>
            </a:r>
            <a:r>
              <a:rPr lang="es-ES" sz="1250" dirty="0">
                <a:solidFill>
                  <a:srgbClr val="999999"/>
                </a:solidFill>
                <a:latin typeface="DM Sans"/>
                <a:ea typeface="DM Sans"/>
                <a:cs typeface="DM Sans"/>
                <a:sym typeface="DM Sans"/>
              </a:rPr>
              <a:t> Descripción de alto nivel de lo que motiva a analizar los datos elegidos y que audiencia  se podrá beneficiar de este análisis</a:t>
            </a:r>
          </a:p>
          <a:p>
            <a:pPr marL="719999" lvl="0" indent="-307975" algn="l" rtl="0">
              <a:lnSpc>
                <a:spcPct val="100000"/>
              </a:lnSpc>
              <a:spcBef>
                <a:spcPts val="0"/>
              </a:spcBef>
              <a:spcAft>
                <a:spcPts val="0"/>
              </a:spcAft>
              <a:buClr>
                <a:srgbClr val="999999"/>
              </a:buClr>
              <a:buSzPts val="1250"/>
              <a:buFont typeface="DM Sans"/>
              <a:buAutoNum type="arabicPeriod"/>
            </a:pPr>
            <a:r>
              <a:rPr lang="es-ES" sz="1250" b="1" dirty="0">
                <a:solidFill>
                  <a:srgbClr val="999999"/>
                </a:solidFill>
                <a:latin typeface="DM Sans"/>
                <a:ea typeface="DM Sans"/>
                <a:cs typeface="DM Sans"/>
                <a:sym typeface="DM Sans"/>
              </a:rPr>
              <a:t>Resumen de </a:t>
            </a:r>
            <a:r>
              <a:rPr lang="es-ES" sz="1250" b="1" dirty="0" err="1">
                <a:solidFill>
                  <a:srgbClr val="999999"/>
                </a:solidFill>
                <a:latin typeface="DM Sans"/>
                <a:ea typeface="DM Sans"/>
                <a:cs typeface="DM Sans"/>
                <a:sym typeface="DM Sans"/>
              </a:rPr>
              <a:t>metadata</a:t>
            </a:r>
            <a:r>
              <a:rPr lang="es-ES" sz="1250" b="1" dirty="0">
                <a:solidFill>
                  <a:srgbClr val="999999"/>
                </a:solidFill>
                <a:latin typeface="DM Sans"/>
                <a:ea typeface="DM Sans"/>
                <a:cs typeface="DM Sans"/>
                <a:sym typeface="DM Sans"/>
              </a:rPr>
              <a:t>:</a:t>
            </a:r>
            <a:r>
              <a:rPr lang="es-ES" sz="1250" dirty="0">
                <a:solidFill>
                  <a:srgbClr val="999999"/>
                </a:solidFill>
                <a:latin typeface="DM Sans"/>
                <a:ea typeface="DM Sans"/>
                <a:cs typeface="DM Sans"/>
                <a:sym typeface="DM Sans"/>
              </a:rPr>
              <a:t> resumen de los datos a ser analizados es decir, número de filas/columnas, tipos de variables, </a:t>
            </a:r>
            <a:r>
              <a:rPr lang="es-ES" sz="1250" dirty="0" err="1">
                <a:solidFill>
                  <a:srgbClr val="999999"/>
                </a:solidFill>
                <a:latin typeface="DM Sans"/>
                <a:ea typeface="DM Sans"/>
                <a:cs typeface="DM Sans"/>
                <a:sym typeface="DM Sans"/>
              </a:rPr>
              <a:t>etc</a:t>
            </a:r>
            <a:endParaRPr lang="es-ES" sz="1250" dirty="0">
              <a:solidFill>
                <a:srgbClr val="999999"/>
              </a:solidFill>
              <a:latin typeface="DM Sans"/>
              <a:ea typeface="DM Sans"/>
              <a:cs typeface="DM Sans"/>
              <a:sym typeface="DM Sans"/>
            </a:endParaRPr>
          </a:p>
          <a:p>
            <a:pPr marL="719999" lvl="0" indent="-307975" algn="l" rtl="0">
              <a:lnSpc>
                <a:spcPct val="100000"/>
              </a:lnSpc>
              <a:spcBef>
                <a:spcPts val="0"/>
              </a:spcBef>
              <a:spcAft>
                <a:spcPts val="0"/>
              </a:spcAft>
              <a:buClr>
                <a:srgbClr val="999999"/>
              </a:buClr>
              <a:buSzPts val="1250"/>
              <a:buFont typeface="DM Sans"/>
              <a:buAutoNum type="arabicPeriod"/>
            </a:pPr>
            <a:r>
              <a:rPr lang="es-ES" sz="1250" b="1" dirty="0">
                <a:solidFill>
                  <a:srgbClr val="999999"/>
                </a:solidFill>
                <a:latin typeface="DM Sans"/>
                <a:ea typeface="DM Sans"/>
                <a:cs typeface="DM Sans"/>
                <a:sym typeface="DM Sans"/>
              </a:rPr>
              <a:t>Preguntas hipótesis que queremos responder:</a:t>
            </a:r>
            <a:r>
              <a:rPr lang="es-ES" sz="1250" dirty="0">
                <a:solidFill>
                  <a:srgbClr val="999999"/>
                </a:solidFill>
                <a:latin typeface="DM Sans"/>
                <a:ea typeface="DM Sans"/>
                <a:cs typeface="DM Sans"/>
                <a:sym typeface="DM Sans"/>
              </a:rPr>
              <a:t> Lista de preguntas que se busca responder mediante el análisis de datos</a:t>
            </a:r>
          </a:p>
          <a:p>
            <a:pPr marL="719999" lvl="0" indent="-307975" algn="l" rtl="0">
              <a:lnSpc>
                <a:spcPct val="100000"/>
              </a:lnSpc>
              <a:spcBef>
                <a:spcPts val="0"/>
              </a:spcBef>
              <a:spcAft>
                <a:spcPts val="0"/>
              </a:spcAft>
              <a:buClr>
                <a:srgbClr val="999999"/>
              </a:buClr>
              <a:buSzPts val="1250"/>
              <a:buFont typeface="DM Sans"/>
              <a:buAutoNum type="arabicPeriod"/>
            </a:pPr>
            <a:r>
              <a:rPr lang="es-ES" sz="1250" b="1" dirty="0">
                <a:solidFill>
                  <a:srgbClr val="999999"/>
                </a:solidFill>
                <a:latin typeface="DM Sans"/>
                <a:ea typeface="DM Sans"/>
                <a:cs typeface="DM Sans"/>
                <a:sym typeface="DM Sans"/>
              </a:rPr>
              <a:t>Visualizaciones ejecutivas que responden nuestras preguntas: </a:t>
            </a:r>
            <a:r>
              <a:rPr lang="es-ES" sz="1250" dirty="0">
                <a:solidFill>
                  <a:srgbClr val="999999"/>
                </a:solidFill>
                <a:latin typeface="DM Sans"/>
                <a:ea typeface="DM Sans"/>
                <a:cs typeface="DM Sans"/>
                <a:sym typeface="DM Sans"/>
              </a:rPr>
              <a:t>utilización de gráficos que responden las preguntas de interés de nuestro proyecto.</a:t>
            </a:r>
          </a:p>
          <a:p>
            <a:pPr marL="719999" lvl="0" indent="-307975" algn="l" rtl="0">
              <a:lnSpc>
                <a:spcPct val="100000"/>
              </a:lnSpc>
              <a:spcBef>
                <a:spcPts val="0"/>
              </a:spcBef>
              <a:spcAft>
                <a:spcPts val="0"/>
              </a:spcAft>
              <a:buClr>
                <a:srgbClr val="999999"/>
              </a:buClr>
              <a:buSzPts val="1250"/>
              <a:buFont typeface="DM Sans"/>
              <a:buAutoNum type="arabicPeriod"/>
            </a:pPr>
            <a:r>
              <a:rPr lang="es-ES" sz="1250" b="1" dirty="0" err="1">
                <a:solidFill>
                  <a:srgbClr val="999999"/>
                </a:solidFill>
                <a:latin typeface="DM Sans"/>
                <a:ea typeface="DM Sans"/>
                <a:cs typeface="DM Sans"/>
                <a:sym typeface="DM Sans"/>
              </a:rPr>
              <a:t>Insights</a:t>
            </a:r>
            <a:r>
              <a:rPr lang="es-ES" sz="1250" b="1" dirty="0">
                <a:solidFill>
                  <a:srgbClr val="999999"/>
                </a:solidFill>
                <a:latin typeface="DM Sans"/>
                <a:ea typeface="DM Sans"/>
                <a:cs typeface="DM Sans"/>
                <a:sym typeface="DM Sans"/>
              </a:rPr>
              <a:t>: </a:t>
            </a:r>
            <a:r>
              <a:rPr lang="es-ES" sz="1250" dirty="0">
                <a:solidFill>
                  <a:srgbClr val="999999"/>
                </a:solidFill>
                <a:latin typeface="DM Sans"/>
                <a:ea typeface="DM Sans"/>
                <a:cs typeface="DM Sans"/>
                <a:sym typeface="DM Sans"/>
              </a:rPr>
              <a:t>resumen de hallazgos del proyecto. Aquí consolidamos las respuestas a las preguntas/hipótesis que fuimos contestando con las visualizaciones</a:t>
            </a:r>
          </a:p>
        </p:txBody>
      </p:sp>
      <p:sp>
        <p:nvSpPr>
          <p:cNvPr id="986" name="Google Shape;986;p144">
            <a:extLst>
              <a:ext uri="{FF2B5EF4-FFF2-40B4-BE49-F238E27FC236}">
                <a16:creationId xmlns:a16="http://schemas.microsoft.com/office/drawing/2014/main" id="{6F1EAAFC-CF29-61D4-AA44-66597336E4CE}"/>
              </a:ext>
            </a:extLst>
          </p:cNvPr>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4">
            <a:extLst>
              <a:ext uri="{FF2B5EF4-FFF2-40B4-BE49-F238E27FC236}">
                <a16:creationId xmlns:a16="http://schemas.microsoft.com/office/drawing/2014/main" id="{EC8D56FA-2990-C242-2162-7800419DF166}"/>
              </a:ext>
            </a:extLst>
          </p:cNvPr>
          <p:cNvSpPr txBox="1"/>
          <p:nvPr/>
        </p:nvSpPr>
        <p:spPr>
          <a:xfrm>
            <a:off x="501450" y="1081750"/>
            <a:ext cx="8036700" cy="544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600" b="1" dirty="0">
                <a:solidFill>
                  <a:schemeClr val="dk1"/>
                </a:solidFill>
                <a:latin typeface="DM Sans"/>
                <a:ea typeface="DM Sans"/>
                <a:cs typeface="DM Sans"/>
                <a:sym typeface="DM Sans"/>
              </a:rPr>
              <a:t>Obtención de </a:t>
            </a:r>
            <a:r>
              <a:rPr lang="es-419" sz="2600" b="1" dirty="0" err="1">
                <a:solidFill>
                  <a:schemeClr val="dk1"/>
                </a:solidFill>
                <a:latin typeface="DM Sans"/>
                <a:ea typeface="DM Sans"/>
                <a:cs typeface="DM Sans"/>
                <a:sym typeface="DM Sans"/>
              </a:rPr>
              <a:t>insights</a:t>
            </a:r>
            <a:r>
              <a:rPr lang="es-419" sz="2600" b="1" dirty="0">
                <a:solidFill>
                  <a:schemeClr val="dk1"/>
                </a:solidFill>
                <a:latin typeface="DM Sans"/>
                <a:ea typeface="DM Sans"/>
                <a:cs typeface="DM Sans"/>
                <a:sym typeface="DM Sans"/>
              </a:rPr>
              <a:t> a partir de visualizaciones</a:t>
            </a:r>
            <a:endParaRPr sz="4000" b="1" dirty="0">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2837671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9">
          <a:extLst>
            <a:ext uri="{FF2B5EF4-FFF2-40B4-BE49-F238E27FC236}">
              <a16:creationId xmlns:a16="http://schemas.microsoft.com/office/drawing/2014/main" id="{4D2AE658-4DA1-A6CF-246B-7ACE576AA761}"/>
            </a:ext>
          </a:extLst>
        </p:cNvPr>
        <p:cNvGrpSpPr/>
        <p:nvPr/>
      </p:nvGrpSpPr>
      <p:grpSpPr>
        <a:xfrm>
          <a:off x="0" y="0"/>
          <a:ext cx="0" cy="0"/>
          <a:chOff x="0" y="0"/>
          <a:chExt cx="0" cy="0"/>
        </a:xfrm>
      </p:grpSpPr>
      <p:grpSp>
        <p:nvGrpSpPr>
          <p:cNvPr id="980" name="Google Shape;980;p144">
            <a:extLst>
              <a:ext uri="{FF2B5EF4-FFF2-40B4-BE49-F238E27FC236}">
                <a16:creationId xmlns:a16="http://schemas.microsoft.com/office/drawing/2014/main" id="{1A7D53A5-CA3A-FB58-DE0A-4CBFF71A842A}"/>
              </a:ext>
            </a:extLst>
          </p:cNvPr>
          <p:cNvGrpSpPr/>
          <p:nvPr/>
        </p:nvGrpSpPr>
        <p:grpSpPr>
          <a:xfrm>
            <a:off x="457356" y="468297"/>
            <a:ext cx="431074" cy="431074"/>
            <a:chOff x="7208351" y="2467173"/>
            <a:chExt cx="738900" cy="738900"/>
          </a:xfrm>
        </p:grpSpPr>
        <p:sp>
          <p:nvSpPr>
            <p:cNvPr id="981" name="Google Shape;981;p144">
              <a:extLst>
                <a:ext uri="{FF2B5EF4-FFF2-40B4-BE49-F238E27FC236}">
                  <a16:creationId xmlns:a16="http://schemas.microsoft.com/office/drawing/2014/main" id="{665DA63D-A18F-B660-ABDB-35A3B1524156}"/>
                </a:ext>
              </a:extLst>
            </p:cNvPr>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2" name="Google Shape;982;p144" title="ícono de entrega final">
              <a:extLst>
                <a:ext uri="{FF2B5EF4-FFF2-40B4-BE49-F238E27FC236}">
                  <a16:creationId xmlns:a16="http://schemas.microsoft.com/office/drawing/2014/main" id="{D1A8DA33-8882-E07E-5907-69044EEAB21F}"/>
                </a:ext>
              </a:extLst>
            </p:cNvPr>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983" name="Google Shape;983;p144">
            <a:extLst>
              <a:ext uri="{FF2B5EF4-FFF2-40B4-BE49-F238E27FC236}">
                <a16:creationId xmlns:a16="http://schemas.microsoft.com/office/drawing/2014/main" id="{BDB40539-72D3-C805-0DB7-C46E05FC7846}"/>
              </a:ext>
            </a:extLst>
          </p:cNvPr>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84" name="Google Shape;984;p144">
            <a:extLst>
              <a:ext uri="{FF2B5EF4-FFF2-40B4-BE49-F238E27FC236}">
                <a16:creationId xmlns:a16="http://schemas.microsoft.com/office/drawing/2014/main" id="{1CA49E9F-5ECA-FC8B-A22A-697DEDD74DF4}"/>
              </a:ext>
            </a:extLst>
          </p:cNvPr>
          <p:cNvSpPr txBox="1"/>
          <p:nvPr/>
        </p:nvSpPr>
        <p:spPr>
          <a:xfrm>
            <a:off x="930550" y="468275"/>
            <a:ext cx="7127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dirty="0">
                <a:solidFill>
                  <a:schemeClr val="dk1"/>
                </a:solidFill>
                <a:latin typeface="DM Sans"/>
                <a:ea typeface="DM Sans"/>
                <a:cs typeface="DM Sans"/>
                <a:sym typeface="DM Sans"/>
              </a:rPr>
              <a:t>Análisis de Cancelación de Reservas Hoteleras – Marcelo Cavalleri</a:t>
            </a:r>
            <a:endParaRPr dirty="0">
              <a:latin typeface="DM Sans"/>
              <a:ea typeface="DM Sans"/>
              <a:cs typeface="DM Sans"/>
              <a:sym typeface="DM Sans"/>
            </a:endParaRPr>
          </a:p>
        </p:txBody>
      </p:sp>
      <p:sp>
        <p:nvSpPr>
          <p:cNvPr id="985" name="Google Shape;985;p144">
            <a:extLst>
              <a:ext uri="{FF2B5EF4-FFF2-40B4-BE49-F238E27FC236}">
                <a16:creationId xmlns:a16="http://schemas.microsoft.com/office/drawing/2014/main" id="{6F55F453-0B6B-60D2-2152-081C8C62C7F2}"/>
              </a:ext>
            </a:extLst>
          </p:cNvPr>
          <p:cNvSpPr txBox="1"/>
          <p:nvPr/>
        </p:nvSpPr>
        <p:spPr>
          <a:xfrm>
            <a:off x="457349" y="1749900"/>
            <a:ext cx="8504813" cy="3139291"/>
          </a:xfrm>
          <a:prstGeom prst="rect">
            <a:avLst/>
          </a:prstGeom>
          <a:noFill/>
          <a:ln>
            <a:noFill/>
          </a:ln>
        </p:spPr>
        <p:txBody>
          <a:bodyPr spcFirstLastPara="1" wrap="square" lIns="91425" tIns="91425" rIns="91425" bIns="91425" anchor="t" anchorCtr="0">
            <a:spAutoFit/>
          </a:bodyPr>
          <a:lstStyle/>
          <a:p>
            <a:pPr marL="342900" lvl="0" indent="-342900" algn="just" rtl="0">
              <a:lnSpc>
                <a:spcPct val="100000"/>
              </a:lnSpc>
              <a:spcBef>
                <a:spcPts val="0"/>
              </a:spcBef>
              <a:spcAft>
                <a:spcPts val="0"/>
              </a:spcAft>
              <a:buAutoNum type="arabicParenR"/>
            </a:pPr>
            <a:r>
              <a:rPr lang="es-ES" sz="1600" dirty="0">
                <a:latin typeface="DM Sans"/>
                <a:ea typeface="DM Sans"/>
                <a:cs typeface="DM Sans"/>
                <a:sym typeface="DM Sans"/>
              </a:rPr>
              <a:t>El año destacado fue el 2016, marcado por una abundancia de reservas en comparación con otros años.</a:t>
            </a:r>
          </a:p>
          <a:p>
            <a:pPr marL="342900" lvl="0" indent="-342900" algn="just" rtl="0">
              <a:lnSpc>
                <a:spcPct val="100000"/>
              </a:lnSpc>
              <a:spcBef>
                <a:spcPts val="0"/>
              </a:spcBef>
              <a:spcAft>
                <a:spcPts val="0"/>
              </a:spcAft>
              <a:buAutoNum type="arabicParenR"/>
            </a:pPr>
            <a:r>
              <a:rPr lang="es-ES" sz="1600" dirty="0">
                <a:latin typeface="DM Sans"/>
                <a:ea typeface="DM Sans"/>
                <a:cs typeface="DM Sans"/>
                <a:sym typeface="DM Sans"/>
              </a:rPr>
              <a:t>Las habitaciones de tipo A son las favoritas, seguidas de cerca por las del tipo D.</a:t>
            </a:r>
          </a:p>
          <a:p>
            <a:pPr marL="342900" lvl="0" indent="-342900" algn="just" rtl="0">
              <a:lnSpc>
                <a:spcPct val="100000"/>
              </a:lnSpc>
              <a:spcBef>
                <a:spcPts val="0"/>
              </a:spcBef>
              <a:spcAft>
                <a:spcPts val="0"/>
              </a:spcAft>
              <a:buAutoNum type="arabicParenR"/>
            </a:pPr>
            <a:r>
              <a:rPr lang="es-ES" sz="1600" dirty="0">
                <a:latin typeface="DM Sans"/>
                <a:ea typeface="DM Sans"/>
                <a:cs typeface="DM Sans"/>
                <a:sym typeface="DM Sans"/>
              </a:rPr>
              <a:t>Tendencia central marcada alrededor de tres noches, lo que sugiere un patrón establecido en las estancias de los huéspedes.</a:t>
            </a:r>
          </a:p>
          <a:p>
            <a:pPr marL="342900" lvl="0" indent="-342900" algn="just" rtl="0">
              <a:lnSpc>
                <a:spcPct val="100000"/>
              </a:lnSpc>
              <a:spcBef>
                <a:spcPts val="0"/>
              </a:spcBef>
              <a:spcAft>
                <a:spcPts val="0"/>
              </a:spcAft>
              <a:buAutoNum type="arabicParenR"/>
            </a:pPr>
            <a:r>
              <a:rPr lang="es-ES" sz="1600" dirty="0">
                <a:latin typeface="DM Sans"/>
                <a:ea typeface="DM Sans"/>
                <a:cs typeface="DM Sans"/>
                <a:sym typeface="DM Sans"/>
              </a:rPr>
              <a:t>Los huéspedes parecen comprometerse más con sus reservas en agosto, resultando en una menor tasa de cancelación. En enero se observa un panorama diferente. Este mes se destaca por registrar la mayor cantidad de cancelaciones de reservas.</a:t>
            </a:r>
          </a:p>
          <a:p>
            <a:pPr marL="342900" lvl="0" indent="-342900" algn="just" rtl="0">
              <a:lnSpc>
                <a:spcPct val="100000"/>
              </a:lnSpc>
              <a:spcBef>
                <a:spcPts val="0"/>
              </a:spcBef>
              <a:spcAft>
                <a:spcPts val="0"/>
              </a:spcAft>
              <a:buAutoNum type="arabicParenR"/>
            </a:pPr>
            <a:r>
              <a:rPr lang="es-ES" sz="1600" dirty="0">
                <a:latin typeface="DM Sans"/>
                <a:ea typeface="DM Sans"/>
                <a:cs typeface="DM Sans"/>
                <a:sym typeface="DM Sans"/>
              </a:rPr>
              <a:t>Cada hotel tenía su propia dinámica en términos de reservas. Sin embargo, surgió una tendencia clara: el City Hotel destaca por registrar la mayor cantidad de cancelaciones en comparación con otros hoteles.</a:t>
            </a:r>
          </a:p>
        </p:txBody>
      </p:sp>
      <p:sp>
        <p:nvSpPr>
          <p:cNvPr id="986" name="Google Shape;986;p144">
            <a:extLst>
              <a:ext uri="{FF2B5EF4-FFF2-40B4-BE49-F238E27FC236}">
                <a16:creationId xmlns:a16="http://schemas.microsoft.com/office/drawing/2014/main" id="{3F37246C-831C-FB36-DEEE-DFC54F9C4B17}"/>
              </a:ext>
            </a:extLst>
          </p:cNvPr>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4">
            <a:extLst>
              <a:ext uri="{FF2B5EF4-FFF2-40B4-BE49-F238E27FC236}">
                <a16:creationId xmlns:a16="http://schemas.microsoft.com/office/drawing/2014/main" id="{1CA8318D-BFB3-DE3D-599E-37A176F627E2}"/>
              </a:ext>
            </a:extLst>
          </p:cNvPr>
          <p:cNvSpPr txBox="1"/>
          <p:nvPr/>
        </p:nvSpPr>
        <p:spPr>
          <a:xfrm>
            <a:off x="501450" y="1081750"/>
            <a:ext cx="8036700" cy="544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600" b="1" dirty="0">
                <a:solidFill>
                  <a:schemeClr val="dk1"/>
                </a:solidFill>
                <a:latin typeface="DM Sans"/>
                <a:ea typeface="DM Sans"/>
                <a:cs typeface="DM Sans"/>
                <a:sym typeface="DM Sans"/>
              </a:rPr>
              <a:t>INSIGHTS</a:t>
            </a:r>
            <a:endParaRPr sz="4000" b="1" dirty="0">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517616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9">
          <a:extLst>
            <a:ext uri="{FF2B5EF4-FFF2-40B4-BE49-F238E27FC236}">
              <a16:creationId xmlns:a16="http://schemas.microsoft.com/office/drawing/2014/main" id="{F0FD94F3-E396-AAB4-E062-702761C00205}"/>
            </a:ext>
          </a:extLst>
        </p:cNvPr>
        <p:cNvGrpSpPr/>
        <p:nvPr/>
      </p:nvGrpSpPr>
      <p:grpSpPr>
        <a:xfrm>
          <a:off x="0" y="0"/>
          <a:ext cx="0" cy="0"/>
          <a:chOff x="0" y="0"/>
          <a:chExt cx="0" cy="0"/>
        </a:xfrm>
      </p:grpSpPr>
      <p:grpSp>
        <p:nvGrpSpPr>
          <p:cNvPr id="980" name="Google Shape;980;p144">
            <a:extLst>
              <a:ext uri="{FF2B5EF4-FFF2-40B4-BE49-F238E27FC236}">
                <a16:creationId xmlns:a16="http://schemas.microsoft.com/office/drawing/2014/main" id="{5836AC50-9F4C-FD8B-B4B0-C47E3E6B6A8E}"/>
              </a:ext>
            </a:extLst>
          </p:cNvPr>
          <p:cNvGrpSpPr/>
          <p:nvPr/>
        </p:nvGrpSpPr>
        <p:grpSpPr>
          <a:xfrm>
            <a:off x="457356" y="468297"/>
            <a:ext cx="431074" cy="431074"/>
            <a:chOff x="7208351" y="2467173"/>
            <a:chExt cx="738900" cy="738900"/>
          </a:xfrm>
        </p:grpSpPr>
        <p:sp>
          <p:nvSpPr>
            <p:cNvPr id="981" name="Google Shape;981;p144">
              <a:extLst>
                <a:ext uri="{FF2B5EF4-FFF2-40B4-BE49-F238E27FC236}">
                  <a16:creationId xmlns:a16="http://schemas.microsoft.com/office/drawing/2014/main" id="{2E14DE99-1104-38D6-0072-3DE5F2AD04B5}"/>
                </a:ext>
              </a:extLst>
            </p:cNvPr>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2" name="Google Shape;982;p144" title="ícono de entrega final">
              <a:extLst>
                <a:ext uri="{FF2B5EF4-FFF2-40B4-BE49-F238E27FC236}">
                  <a16:creationId xmlns:a16="http://schemas.microsoft.com/office/drawing/2014/main" id="{0A664D7F-B84A-AD7B-9690-BB07DFC3FB33}"/>
                </a:ext>
              </a:extLst>
            </p:cNvPr>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984" name="Google Shape;984;p144">
            <a:extLst>
              <a:ext uri="{FF2B5EF4-FFF2-40B4-BE49-F238E27FC236}">
                <a16:creationId xmlns:a16="http://schemas.microsoft.com/office/drawing/2014/main" id="{FF53164E-2657-64B8-FFB7-1A308B2D581E}"/>
              </a:ext>
            </a:extLst>
          </p:cNvPr>
          <p:cNvSpPr txBox="1"/>
          <p:nvPr/>
        </p:nvSpPr>
        <p:spPr>
          <a:xfrm>
            <a:off x="930550" y="468275"/>
            <a:ext cx="7127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dirty="0">
                <a:solidFill>
                  <a:schemeClr val="dk1"/>
                </a:solidFill>
                <a:latin typeface="DM Sans"/>
                <a:ea typeface="DM Sans"/>
                <a:cs typeface="DM Sans"/>
                <a:sym typeface="DM Sans"/>
              </a:rPr>
              <a:t>Análisis de Cancelación de Reservas Hoteleras – Marcelo Cavalleri</a:t>
            </a:r>
            <a:endParaRPr dirty="0">
              <a:latin typeface="DM Sans"/>
              <a:ea typeface="DM Sans"/>
              <a:cs typeface="DM Sans"/>
              <a:sym typeface="DM Sans"/>
            </a:endParaRPr>
          </a:p>
        </p:txBody>
      </p:sp>
      <p:sp>
        <p:nvSpPr>
          <p:cNvPr id="986" name="Google Shape;986;p144">
            <a:extLst>
              <a:ext uri="{FF2B5EF4-FFF2-40B4-BE49-F238E27FC236}">
                <a16:creationId xmlns:a16="http://schemas.microsoft.com/office/drawing/2014/main" id="{C29C11D7-4871-3722-98EE-294CC457289A}"/>
              </a:ext>
            </a:extLst>
          </p:cNvPr>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4">
            <a:extLst>
              <a:ext uri="{FF2B5EF4-FFF2-40B4-BE49-F238E27FC236}">
                <a16:creationId xmlns:a16="http://schemas.microsoft.com/office/drawing/2014/main" id="{FFA987B8-F9C9-8AB1-4ADE-3C0907D1B09E}"/>
              </a:ext>
            </a:extLst>
          </p:cNvPr>
          <p:cNvSpPr txBox="1"/>
          <p:nvPr/>
        </p:nvSpPr>
        <p:spPr>
          <a:xfrm>
            <a:off x="501450" y="1081750"/>
            <a:ext cx="8036700" cy="544734"/>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600" b="1" dirty="0">
                <a:solidFill>
                  <a:schemeClr val="dk1"/>
                </a:solidFill>
                <a:latin typeface="DM Sans"/>
                <a:ea typeface="DM Sans"/>
                <a:cs typeface="DM Sans"/>
                <a:sym typeface="DM Sans"/>
              </a:rPr>
              <a:t>RESUMEN DE METADATA</a:t>
            </a:r>
            <a:endParaRPr sz="4000" b="1" dirty="0">
              <a:solidFill>
                <a:schemeClr val="dk1"/>
              </a:solidFill>
              <a:latin typeface="DM Sans"/>
              <a:ea typeface="DM Sans"/>
              <a:cs typeface="DM Sans"/>
              <a:sym typeface="DM Sans"/>
            </a:endParaRPr>
          </a:p>
        </p:txBody>
      </p:sp>
      <p:pic>
        <p:nvPicPr>
          <p:cNvPr id="3" name="Imagen 2">
            <a:extLst>
              <a:ext uri="{FF2B5EF4-FFF2-40B4-BE49-F238E27FC236}">
                <a16:creationId xmlns:a16="http://schemas.microsoft.com/office/drawing/2014/main" id="{EA91A406-6C00-C2E3-73B6-9EFDE01ADAE1}"/>
              </a:ext>
            </a:extLst>
          </p:cNvPr>
          <p:cNvPicPr>
            <a:picLocks noChangeAspect="1"/>
          </p:cNvPicPr>
          <p:nvPr/>
        </p:nvPicPr>
        <p:blipFill>
          <a:blip r:embed="rId4"/>
          <a:stretch>
            <a:fillRect/>
          </a:stretch>
        </p:blipFill>
        <p:spPr>
          <a:xfrm>
            <a:off x="5459600" y="1507233"/>
            <a:ext cx="2224143" cy="3434692"/>
          </a:xfrm>
          <a:prstGeom prst="rect">
            <a:avLst/>
          </a:prstGeom>
        </p:spPr>
      </p:pic>
      <p:sp>
        <p:nvSpPr>
          <p:cNvPr id="4" name="Google Shape;985;p144">
            <a:extLst>
              <a:ext uri="{FF2B5EF4-FFF2-40B4-BE49-F238E27FC236}">
                <a16:creationId xmlns:a16="http://schemas.microsoft.com/office/drawing/2014/main" id="{C998A4F7-50F6-C209-6591-CA8144E2E217}"/>
              </a:ext>
            </a:extLst>
          </p:cNvPr>
          <p:cNvSpPr txBox="1"/>
          <p:nvPr/>
        </p:nvSpPr>
        <p:spPr>
          <a:xfrm>
            <a:off x="736750" y="2270600"/>
            <a:ext cx="4057500" cy="1661963"/>
          </a:xfrm>
          <a:prstGeom prst="rect">
            <a:avLst/>
          </a:prstGeom>
          <a:ln>
            <a:solidFill>
              <a:srgbClr val="FFFF00"/>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s-ES" sz="2400" u="sng" dirty="0">
                <a:latin typeface="DM Sans"/>
                <a:ea typeface="DM Sans"/>
                <a:cs typeface="DM Sans"/>
                <a:sym typeface="DM Sans"/>
              </a:rPr>
              <a:t>Tamaño del </a:t>
            </a:r>
            <a:r>
              <a:rPr lang="es-ES" sz="2400" u="sng" dirty="0" err="1">
                <a:latin typeface="DM Sans"/>
                <a:ea typeface="DM Sans"/>
                <a:cs typeface="DM Sans"/>
                <a:sym typeface="DM Sans"/>
              </a:rPr>
              <a:t>dataset</a:t>
            </a:r>
            <a:endParaRPr lang="es-ES" sz="2400" u="sng" dirty="0">
              <a:latin typeface="DM Sans"/>
              <a:ea typeface="DM Sans"/>
              <a:cs typeface="DM Sans"/>
              <a:sym typeface="DM Sans"/>
            </a:endParaRPr>
          </a:p>
          <a:p>
            <a:pPr marL="0" lvl="0" indent="0" algn="ctr" rtl="0">
              <a:lnSpc>
                <a:spcPct val="100000"/>
              </a:lnSpc>
              <a:spcBef>
                <a:spcPts val="0"/>
              </a:spcBef>
              <a:spcAft>
                <a:spcPts val="0"/>
              </a:spcAft>
              <a:buNone/>
            </a:pPr>
            <a:endParaRPr lang="es-ES" sz="2400" dirty="0">
              <a:latin typeface="DM Sans"/>
              <a:ea typeface="DM Sans"/>
              <a:cs typeface="DM Sans"/>
              <a:sym typeface="DM Sans"/>
            </a:endParaRPr>
          </a:p>
          <a:p>
            <a:pPr marL="0" lvl="0" indent="0" algn="ctr" rtl="0">
              <a:lnSpc>
                <a:spcPct val="100000"/>
              </a:lnSpc>
              <a:spcBef>
                <a:spcPts val="0"/>
              </a:spcBef>
              <a:spcAft>
                <a:spcPts val="0"/>
              </a:spcAft>
              <a:buNone/>
            </a:pPr>
            <a:r>
              <a:rPr lang="es-ES" sz="2400" b="1" dirty="0">
                <a:latin typeface="DM Sans"/>
                <a:ea typeface="DM Sans"/>
                <a:cs typeface="DM Sans"/>
                <a:sym typeface="DM Sans"/>
              </a:rPr>
              <a:t>(119390, 33)</a:t>
            </a:r>
          </a:p>
          <a:p>
            <a:pPr marL="0" lvl="0" indent="0" algn="ctr" rtl="0">
              <a:lnSpc>
                <a:spcPct val="100000"/>
              </a:lnSpc>
              <a:spcBef>
                <a:spcPts val="0"/>
              </a:spcBef>
              <a:spcAft>
                <a:spcPts val="0"/>
              </a:spcAft>
              <a:buNone/>
            </a:pPr>
            <a:endParaRPr lang="es-ES" sz="2400" dirty="0">
              <a:latin typeface="DM Sans"/>
              <a:ea typeface="DM Sans"/>
              <a:cs typeface="DM Sans"/>
              <a:sym typeface="DM Sans"/>
            </a:endParaRPr>
          </a:p>
        </p:txBody>
      </p:sp>
    </p:spTree>
    <p:extLst>
      <p:ext uri="{BB962C8B-B14F-4D97-AF65-F5344CB8AC3E}">
        <p14:creationId xmlns:p14="http://schemas.microsoft.com/office/powerpoint/2010/main" val="3432127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9">
          <a:extLst>
            <a:ext uri="{FF2B5EF4-FFF2-40B4-BE49-F238E27FC236}">
              <a16:creationId xmlns:a16="http://schemas.microsoft.com/office/drawing/2014/main" id="{636689D9-B2DA-D3C3-9F11-6B20AE4FDAA4}"/>
            </a:ext>
          </a:extLst>
        </p:cNvPr>
        <p:cNvGrpSpPr/>
        <p:nvPr/>
      </p:nvGrpSpPr>
      <p:grpSpPr>
        <a:xfrm>
          <a:off x="0" y="0"/>
          <a:ext cx="0" cy="0"/>
          <a:chOff x="0" y="0"/>
          <a:chExt cx="0" cy="0"/>
        </a:xfrm>
      </p:grpSpPr>
      <p:grpSp>
        <p:nvGrpSpPr>
          <p:cNvPr id="980" name="Google Shape;980;p144">
            <a:extLst>
              <a:ext uri="{FF2B5EF4-FFF2-40B4-BE49-F238E27FC236}">
                <a16:creationId xmlns:a16="http://schemas.microsoft.com/office/drawing/2014/main" id="{A703B52A-CD85-D53D-EFAB-83BC1957A829}"/>
              </a:ext>
            </a:extLst>
          </p:cNvPr>
          <p:cNvGrpSpPr/>
          <p:nvPr/>
        </p:nvGrpSpPr>
        <p:grpSpPr>
          <a:xfrm>
            <a:off x="457356" y="468297"/>
            <a:ext cx="431074" cy="431074"/>
            <a:chOff x="7208351" y="2467173"/>
            <a:chExt cx="738900" cy="738900"/>
          </a:xfrm>
        </p:grpSpPr>
        <p:sp>
          <p:nvSpPr>
            <p:cNvPr id="981" name="Google Shape;981;p144">
              <a:extLst>
                <a:ext uri="{FF2B5EF4-FFF2-40B4-BE49-F238E27FC236}">
                  <a16:creationId xmlns:a16="http://schemas.microsoft.com/office/drawing/2014/main" id="{5F64F0B3-342B-5F5A-46E1-B2947DF4F135}"/>
                </a:ext>
              </a:extLst>
            </p:cNvPr>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2" name="Google Shape;982;p144" title="ícono de entrega final">
              <a:extLst>
                <a:ext uri="{FF2B5EF4-FFF2-40B4-BE49-F238E27FC236}">
                  <a16:creationId xmlns:a16="http://schemas.microsoft.com/office/drawing/2014/main" id="{5CC5E75A-5820-27B7-A443-CECAD83FDCFA}"/>
                </a:ext>
              </a:extLst>
            </p:cNvPr>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983" name="Google Shape;983;p144">
            <a:extLst>
              <a:ext uri="{FF2B5EF4-FFF2-40B4-BE49-F238E27FC236}">
                <a16:creationId xmlns:a16="http://schemas.microsoft.com/office/drawing/2014/main" id="{BAF054F5-0706-C493-882B-AAADCDD6ED37}"/>
              </a:ext>
            </a:extLst>
          </p:cNvPr>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84" name="Google Shape;984;p144">
            <a:extLst>
              <a:ext uri="{FF2B5EF4-FFF2-40B4-BE49-F238E27FC236}">
                <a16:creationId xmlns:a16="http://schemas.microsoft.com/office/drawing/2014/main" id="{D5824CAD-9789-A6B7-6E1D-F4AE958FEA15}"/>
              </a:ext>
            </a:extLst>
          </p:cNvPr>
          <p:cNvSpPr txBox="1"/>
          <p:nvPr/>
        </p:nvSpPr>
        <p:spPr>
          <a:xfrm>
            <a:off x="930550" y="468275"/>
            <a:ext cx="7127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dirty="0">
                <a:solidFill>
                  <a:schemeClr val="dk1"/>
                </a:solidFill>
                <a:latin typeface="DM Sans"/>
                <a:ea typeface="DM Sans"/>
                <a:cs typeface="DM Sans"/>
                <a:sym typeface="DM Sans"/>
              </a:rPr>
              <a:t>Análisis de Cancelación de Reservas Hoteleras – Marcelo Cavalleri</a:t>
            </a:r>
            <a:endParaRPr dirty="0">
              <a:latin typeface="DM Sans"/>
              <a:ea typeface="DM Sans"/>
              <a:cs typeface="DM Sans"/>
              <a:sym typeface="DM Sans"/>
            </a:endParaRPr>
          </a:p>
        </p:txBody>
      </p:sp>
      <p:sp>
        <p:nvSpPr>
          <p:cNvPr id="985" name="Google Shape;985;p144">
            <a:extLst>
              <a:ext uri="{FF2B5EF4-FFF2-40B4-BE49-F238E27FC236}">
                <a16:creationId xmlns:a16="http://schemas.microsoft.com/office/drawing/2014/main" id="{E7AB3F31-130B-1AB0-BE46-553FC12F345A}"/>
              </a:ext>
            </a:extLst>
          </p:cNvPr>
          <p:cNvSpPr txBox="1"/>
          <p:nvPr/>
        </p:nvSpPr>
        <p:spPr>
          <a:xfrm>
            <a:off x="457350" y="1749900"/>
            <a:ext cx="7956900" cy="3231624"/>
          </a:xfrm>
          <a:prstGeom prst="rect">
            <a:avLst/>
          </a:prstGeom>
          <a:noFill/>
          <a:ln>
            <a:noFill/>
          </a:ln>
        </p:spPr>
        <p:txBody>
          <a:bodyPr spcFirstLastPara="1" wrap="square" lIns="91425" tIns="91425" rIns="91425" bIns="91425" anchor="t" anchorCtr="0">
            <a:spAutoFit/>
          </a:bodyPr>
          <a:lstStyle/>
          <a:p>
            <a:pPr marL="0" lvl="0" indent="0" algn="just" rtl="0">
              <a:lnSpc>
                <a:spcPct val="100000"/>
              </a:lnSpc>
              <a:spcBef>
                <a:spcPts val="0"/>
              </a:spcBef>
              <a:spcAft>
                <a:spcPts val="0"/>
              </a:spcAft>
              <a:buNone/>
            </a:pPr>
            <a:r>
              <a:rPr lang="es-ES" sz="1800" dirty="0">
                <a:latin typeface="DM Sans"/>
                <a:ea typeface="DM Sans"/>
                <a:cs typeface="DM Sans"/>
                <a:sym typeface="DM Sans"/>
              </a:rPr>
              <a:t>El conjunto de datos de reservas hoteleras constituye una valiosa fuente de información que abarca una amplia gama de características relacionadas con las reservas en dos hoteles puntuales. Este conjunto de datos aborda aspectos fundamentales vinculados a la gestión de hoteles, proporcionando </a:t>
            </a:r>
            <a:r>
              <a:rPr lang="es-ES" sz="1800" dirty="0" err="1">
                <a:latin typeface="DM Sans"/>
                <a:ea typeface="DM Sans"/>
                <a:cs typeface="DM Sans"/>
                <a:sym typeface="DM Sans"/>
              </a:rPr>
              <a:t>insights</a:t>
            </a:r>
            <a:r>
              <a:rPr lang="es-ES" sz="1800" dirty="0">
                <a:latin typeface="DM Sans"/>
                <a:ea typeface="DM Sans"/>
                <a:cs typeface="DM Sans"/>
                <a:sym typeface="DM Sans"/>
              </a:rPr>
              <a:t> valiosos.</a:t>
            </a:r>
          </a:p>
          <a:p>
            <a:pPr marL="0" lvl="0" indent="0" algn="just" rtl="0">
              <a:lnSpc>
                <a:spcPct val="100000"/>
              </a:lnSpc>
              <a:spcBef>
                <a:spcPts val="0"/>
              </a:spcBef>
              <a:spcAft>
                <a:spcPts val="0"/>
              </a:spcAft>
              <a:buNone/>
            </a:pPr>
            <a:endParaRPr lang="es-ES" sz="1800" dirty="0">
              <a:latin typeface="DM Sans"/>
              <a:ea typeface="DM Sans"/>
              <a:cs typeface="DM Sans"/>
              <a:sym typeface="DM Sans"/>
            </a:endParaRPr>
          </a:p>
          <a:p>
            <a:pPr marL="0" lvl="0" indent="0" algn="just" rtl="0">
              <a:lnSpc>
                <a:spcPct val="100000"/>
              </a:lnSpc>
              <a:spcBef>
                <a:spcPts val="0"/>
              </a:spcBef>
              <a:spcAft>
                <a:spcPts val="0"/>
              </a:spcAft>
              <a:buNone/>
            </a:pPr>
            <a:r>
              <a:rPr lang="es-ES" sz="1800" dirty="0">
                <a:latin typeface="DM Sans"/>
                <a:ea typeface="DM Sans"/>
                <a:cs typeface="DM Sans"/>
                <a:sym typeface="DM Sans"/>
              </a:rPr>
              <a:t>El objetivo de este proyecto es analizar la cancelación de reservas hoteleras utilizando datos históricos, para poder gestionar mejor la estrategia comercial de los hoteles. A medida que avance en el curso, la idea es desarrollar un modelo predictivo para predecir cancelaciones de reservas.</a:t>
            </a:r>
          </a:p>
        </p:txBody>
      </p:sp>
      <p:sp>
        <p:nvSpPr>
          <p:cNvPr id="986" name="Google Shape;986;p144">
            <a:extLst>
              <a:ext uri="{FF2B5EF4-FFF2-40B4-BE49-F238E27FC236}">
                <a16:creationId xmlns:a16="http://schemas.microsoft.com/office/drawing/2014/main" id="{97CB8FF0-0446-9AA8-B4A0-D8B4F699A12B}"/>
              </a:ext>
            </a:extLst>
          </p:cNvPr>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4">
            <a:extLst>
              <a:ext uri="{FF2B5EF4-FFF2-40B4-BE49-F238E27FC236}">
                <a16:creationId xmlns:a16="http://schemas.microsoft.com/office/drawing/2014/main" id="{BA9EF3BC-9E97-B3EB-61AB-D8B7E3219BDE}"/>
              </a:ext>
            </a:extLst>
          </p:cNvPr>
          <p:cNvSpPr txBox="1"/>
          <p:nvPr/>
        </p:nvSpPr>
        <p:spPr>
          <a:xfrm>
            <a:off x="501450" y="1081750"/>
            <a:ext cx="8036700" cy="544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600" b="1" dirty="0">
                <a:solidFill>
                  <a:schemeClr val="dk1"/>
                </a:solidFill>
                <a:latin typeface="DM Sans"/>
                <a:ea typeface="DM Sans"/>
                <a:cs typeface="DM Sans"/>
                <a:sym typeface="DM Sans"/>
              </a:rPr>
              <a:t>ABSTRACT</a:t>
            </a:r>
            <a:endParaRPr sz="4000" b="1" dirty="0">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658005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9">
          <a:extLst>
            <a:ext uri="{FF2B5EF4-FFF2-40B4-BE49-F238E27FC236}">
              <a16:creationId xmlns:a16="http://schemas.microsoft.com/office/drawing/2014/main" id="{D12A5A12-CE3A-FCBF-99B9-6CDC81DB1F2B}"/>
            </a:ext>
          </a:extLst>
        </p:cNvPr>
        <p:cNvGrpSpPr/>
        <p:nvPr/>
      </p:nvGrpSpPr>
      <p:grpSpPr>
        <a:xfrm>
          <a:off x="0" y="0"/>
          <a:ext cx="0" cy="0"/>
          <a:chOff x="0" y="0"/>
          <a:chExt cx="0" cy="0"/>
        </a:xfrm>
      </p:grpSpPr>
      <p:grpSp>
        <p:nvGrpSpPr>
          <p:cNvPr id="980" name="Google Shape;980;p144">
            <a:extLst>
              <a:ext uri="{FF2B5EF4-FFF2-40B4-BE49-F238E27FC236}">
                <a16:creationId xmlns:a16="http://schemas.microsoft.com/office/drawing/2014/main" id="{BD0A6167-F741-DB40-DEB0-C84E4AC2F948}"/>
              </a:ext>
            </a:extLst>
          </p:cNvPr>
          <p:cNvGrpSpPr/>
          <p:nvPr/>
        </p:nvGrpSpPr>
        <p:grpSpPr>
          <a:xfrm>
            <a:off x="457356" y="468297"/>
            <a:ext cx="431074" cy="431074"/>
            <a:chOff x="7208351" y="2467173"/>
            <a:chExt cx="738900" cy="738900"/>
          </a:xfrm>
        </p:grpSpPr>
        <p:sp>
          <p:nvSpPr>
            <p:cNvPr id="981" name="Google Shape;981;p144">
              <a:extLst>
                <a:ext uri="{FF2B5EF4-FFF2-40B4-BE49-F238E27FC236}">
                  <a16:creationId xmlns:a16="http://schemas.microsoft.com/office/drawing/2014/main" id="{E77D5398-E51C-74DD-98BF-B816F4BA1119}"/>
                </a:ext>
              </a:extLst>
            </p:cNvPr>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2" name="Google Shape;982;p144" title="ícono de entrega final">
              <a:extLst>
                <a:ext uri="{FF2B5EF4-FFF2-40B4-BE49-F238E27FC236}">
                  <a16:creationId xmlns:a16="http://schemas.microsoft.com/office/drawing/2014/main" id="{7ABA3273-D235-8EA3-8B8E-F8721DDC41C4}"/>
                </a:ext>
              </a:extLst>
            </p:cNvPr>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983" name="Google Shape;983;p144">
            <a:extLst>
              <a:ext uri="{FF2B5EF4-FFF2-40B4-BE49-F238E27FC236}">
                <a16:creationId xmlns:a16="http://schemas.microsoft.com/office/drawing/2014/main" id="{0799B202-F1EE-583D-D3FE-2A0769618AFF}"/>
              </a:ext>
            </a:extLst>
          </p:cNvPr>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84" name="Google Shape;984;p144">
            <a:extLst>
              <a:ext uri="{FF2B5EF4-FFF2-40B4-BE49-F238E27FC236}">
                <a16:creationId xmlns:a16="http://schemas.microsoft.com/office/drawing/2014/main" id="{4456D147-4682-EE13-E1CA-AFC181637786}"/>
              </a:ext>
            </a:extLst>
          </p:cNvPr>
          <p:cNvSpPr txBox="1"/>
          <p:nvPr/>
        </p:nvSpPr>
        <p:spPr>
          <a:xfrm>
            <a:off x="930550" y="468275"/>
            <a:ext cx="7127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dirty="0">
                <a:solidFill>
                  <a:schemeClr val="dk1"/>
                </a:solidFill>
                <a:latin typeface="DM Sans"/>
                <a:ea typeface="DM Sans"/>
                <a:cs typeface="DM Sans"/>
                <a:sym typeface="DM Sans"/>
              </a:rPr>
              <a:t>Análisis de Cancelación de Reservas Hoteleras – Marcelo Cavalleri</a:t>
            </a:r>
            <a:endParaRPr dirty="0">
              <a:latin typeface="DM Sans"/>
              <a:ea typeface="DM Sans"/>
              <a:cs typeface="DM Sans"/>
              <a:sym typeface="DM Sans"/>
            </a:endParaRPr>
          </a:p>
        </p:txBody>
      </p:sp>
      <p:sp>
        <p:nvSpPr>
          <p:cNvPr id="985" name="Google Shape;985;p144">
            <a:extLst>
              <a:ext uri="{FF2B5EF4-FFF2-40B4-BE49-F238E27FC236}">
                <a16:creationId xmlns:a16="http://schemas.microsoft.com/office/drawing/2014/main" id="{3738DBAB-72AD-16B1-9EBB-538AB8C513ED}"/>
              </a:ext>
            </a:extLst>
          </p:cNvPr>
          <p:cNvSpPr txBox="1"/>
          <p:nvPr/>
        </p:nvSpPr>
        <p:spPr>
          <a:xfrm>
            <a:off x="457350" y="1749900"/>
            <a:ext cx="7956900" cy="2954625"/>
          </a:xfrm>
          <a:prstGeom prst="rect">
            <a:avLst/>
          </a:prstGeom>
          <a:noFill/>
          <a:ln>
            <a:noFill/>
          </a:ln>
        </p:spPr>
        <p:txBody>
          <a:bodyPr spcFirstLastPara="1" wrap="square" lIns="91425" tIns="91425" rIns="91425" bIns="91425" anchor="t" anchorCtr="0">
            <a:spAutoFit/>
          </a:bodyPr>
          <a:lstStyle/>
          <a:p>
            <a:pPr marL="342900" lvl="0" indent="-342900" algn="just" rtl="0">
              <a:lnSpc>
                <a:spcPct val="100000"/>
              </a:lnSpc>
              <a:spcBef>
                <a:spcPts val="0"/>
              </a:spcBef>
              <a:spcAft>
                <a:spcPts val="0"/>
              </a:spcAft>
              <a:buAutoNum type="arabicParenR"/>
            </a:pPr>
            <a:r>
              <a:rPr lang="es-ES" sz="2000" dirty="0">
                <a:latin typeface="DM Sans"/>
                <a:ea typeface="DM Sans"/>
                <a:cs typeface="DM Sans"/>
                <a:sym typeface="DM Sans"/>
              </a:rPr>
              <a:t>¿Cuál es el año en el que se tuvo la mayor cantidad de reservas?</a:t>
            </a:r>
          </a:p>
          <a:p>
            <a:pPr marL="342900" lvl="0" indent="-342900" algn="just" rtl="0">
              <a:lnSpc>
                <a:spcPct val="100000"/>
              </a:lnSpc>
              <a:spcBef>
                <a:spcPts val="0"/>
              </a:spcBef>
              <a:spcAft>
                <a:spcPts val="0"/>
              </a:spcAft>
              <a:buAutoNum type="arabicParenR"/>
            </a:pPr>
            <a:r>
              <a:rPr lang="es-ES" sz="2000" dirty="0">
                <a:latin typeface="DM Sans"/>
                <a:ea typeface="DM Sans"/>
                <a:cs typeface="DM Sans"/>
                <a:sym typeface="DM Sans"/>
              </a:rPr>
              <a:t>¿Cuál es el tipo de habitación más demandada?</a:t>
            </a:r>
          </a:p>
          <a:p>
            <a:pPr marL="342900" lvl="0" indent="-342900" algn="just" rtl="0">
              <a:lnSpc>
                <a:spcPct val="100000"/>
              </a:lnSpc>
              <a:spcBef>
                <a:spcPts val="0"/>
              </a:spcBef>
              <a:spcAft>
                <a:spcPts val="0"/>
              </a:spcAft>
              <a:buAutoNum type="arabicParenR"/>
            </a:pPr>
            <a:r>
              <a:rPr lang="es-ES" sz="2000" dirty="0">
                <a:latin typeface="DM Sans"/>
                <a:ea typeface="DM Sans"/>
                <a:cs typeface="DM Sans"/>
                <a:sym typeface="DM Sans"/>
              </a:rPr>
              <a:t>¿Cuál es la media de la cantidad de noches que se quedan los huéspedes? ¿Existe alguna tendencia central marcada?</a:t>
            </a:r>
          </a:p>
          <a:p>
            <a:pPr marL="342900" lvl="0" indent="-342900" algn="just" rtl="0">
              <a:lnSpc>
                <a:spcPct val="100000"/>
              </a:lnSpc>
              <a:spcBef>
                <a:spcPts val="0"/>
              </a:spcBef>
              <a:spcAft>
                <a:spcPts val="0"/>
              </a:spcAft>
              <a:buAutoNum type="arabicParenR"/>
            </a:pPr>
            <a:r>
              <a:rPr lang="es-ES" sz="2000" dirty="0">
                <a:latin typeface="DM Sans"/>
                <a:ea typeface="DM Sans"/>
                <a:cs typeface="DM Sans"/>
                <a:sym typeface="DM Sans"/>
              </a:rPr>
              <a:t>¿En qué meses se registra la mayor cancelación de reservas, y en cuáles la menor?</a:t>
            </a:r>
          </a:p>
          <a:p>
            <a:pPr marL="342900" lvl="0" indent="-342900" algn="just" rtl="0">
              <a:lnSpc>
                <a:spcPct val="100000"/>
              </a:lnSpc>
              <a:spcBef>
                <a:spcPts val="0"/>
              </a:spcBef>
              <a:spcAft>
                <a:spcPts val="0"/>
              </a:spcAft>
              <a:buAutoNum type="arabicParenR"/>
            </a:pPr>
            <a:r>
              <a:rPr lang="es-ES" sz="2000" dirty="0">
                <a:latin typeface="DM Sans"/>
                <a:ea typeface="DM Sans"/>
                <a:cs typeface="DM Sans"/>
                <a:sym typeface="DM Sans"/>
              </a:rPr>
              <a:t> ¿Cuál es el estado de las reservas por cada hotel? ¿Cuál registra mayores cancelaciones?</a:t>
            </a:r>
          </a:p>
        </p:txBody>
      </p:sp>
      <p:sp>
        <p:nvSpPr>
          <p:cNvPr id="986" name="Google Shape;986;p144">
            <a:extLst>
              <a:ext uri="{FF2B5EF4-FFF2-40B4-BE49-F238E27FC236}">
                <a16:creationId xmlns:a16="http://schemas.microsoft.com/office/drawing/2014/main" id="{BF98371A-51F7-636B-E12E-BF36B1B15F25}"/>
              </a:ext>
            </a:extLst>
          </p:cNvPr>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4">
            <a:extLst>
              <a:ext uri="{FF2B5EF4-FFF2-40B4-BE49-F238E27FC236}">
                <a16:creationId xmlns:a16="http://schemas.microsoft.com/office/drawing/2014/main" id="{7CC3F05E-A02D-9C59-3634-D0BD64FD5E5B}"/>
              </a:ext>
            </a:extLst>
          </p:cNvPr>
          <p:cNvSpPr txBox="1"/>
          <p:nvPr/>
        </p:nvSpPr>
        <p:spPr>
          <a:xfrm>
            <a:off x="501450" y="1081750"/>
            <a:ext cx="8036700" cy="544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600" b="1" dirty="0">
                <a:solidFill>
                  <a:schemeClr val="dk1"/>
                </a:solidFill>
                <a:latin typeface="DM Sans"/>
                <a:ea typeface="DM Sans"/>
                <a:cs typeface="DM Sans"/>
                <a:sym typeface="DM Sans"/>
              </a:rPr>
              <a:t>PREGUNTAS HIPÓTESIS</a:t>
            </a:r>
            <a:endParaRPr sz="4000" b="1" dirty="0">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310227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9">
          <a:extLst>
            <a:ext uri="{FF2B5EF4-FFF2-40B4-BE49-F238E27FC236}">
              <a16:creationId xmlns:a16="http://schemas.microsoft.com/office/drawing/2014/main" id="{5D1CABBE-A5D8-DC25-64D7-1E02878AC16E}"/>
            </a:ext>
          </a:extLst>
        </p:cNvPr>
        <p:cNvGrpSpPr/>
        <p:nvPr/>
      </p:nvGrpSpPr>
      <p:grpSpPr>
        <a:xfrm>
          <a:off x="0" y="0"/>
          <a:ext cx="0" cy="0"/>
          <a:chOff x="0" y="0"/>
          <a:chExt cx="0" cy="0"/>
        </a:xfrm>
      </p:grpSpPr>
      <p:grpSp>
        <p:nvGrpSpPr>
          <p:cNvPr id="980" name="Google Shape;980;p144">
            <a:extLst>
              <a:ext uri="{FF2B5EF4-FFF2-40B4-BE49-F238E27FC236}">
                <a16:creationId xmlns:a16="http://schemas.microsoft.com/office/drawing/2014/main" id="{F7994E02-BD8E-BC05-C801-ED0FA475D2F2}"/>
              </a:ext>
            </a:extLst>
          </p:cNvPr>
          <p:cNvGrpSpPr/>
          <p:nvPr/>
        </p:nvGrpSpPr>
        <p:grpSpPr>
          <a:xfrm>
            <a:off x="457356" y="468297"/>
            <a:ext cx="431074" cy="431074"/>
            <a:chOff x="7208351" y="2467173"/>
            <a:chExt cx="738900" cy="738900"/>
          </a:xfrm>
        </p:grpSpPr>
        <p:sp>
          <p:nvSpPr>
            <p:cNvPr id="981" name="Google Shape;981;p144">
              <a:extLst>
                <a:ext uri="{FF2B5EF4-FFF2-40B4-BE49-F238E27FC236}">
                  <a16:creationId xmlns:a16="http://schemas.microsoft.com/office/drawing/2014/main" id="{3A22D6B1-075F-BCC0-3EAC-ECD22F17E53C}"/>
                </a:ext>
              </a:extLst>
            </p:cNvPr>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2" name="Google Shape;982;p144" title="ícono de entrega final">
              <a:extLst>
                <a:ext uri="{FF2B5EF4-FFF2-40B4-BE49-F238E27FC236}">
                  <a16:creationId xmlns:a16="http://schemas.microsoft.com/office/drawing/2014/main" id="{04E53919-2F7B-D9E3-0745-BA3BF61966B5}"/>
                </a:ext>
              </a:extLst>
            </p:cNvPr>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983" name="Google Shape;983;p144">
            <a:extLst>
              <a:ext uri="{FF2B5EF4-FFF2-40B4-BE49-F238E27FC236}">
                <a16:creationId xmlns:a16="http://schemas.microsoft.com/office/drawing/2014/main" id="{3ED09F9A-D60C-0440-CBE7-EC7791814F10}"/>
              </a:ext>
            </a:extLst>
          </p:cNvPr>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84" name="Google Shape;984;p144">
            <a:extLst>
              <a:ext uri="{FF2B5EF4-FFF2-40B4-BE49-F238E27FC236}">
                <a16:creationId xmlns:a16="http://schemas.microsoft.com/office/drawing/2014/main" id="{134D628F-472C-CC45-DE88-9085CB348932}"/>
              </a:ext>
            </a:extLst>
          </p:cNvPr>
          <p:cNvSpPr txBox="1"/>
          <p:nvPr/>
        </p:nvSpPr>
        <p:spPr>
          <a:xfrm>
            <a:off x="930550" y="468275"/>
            <a:ext cx="7127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dirty="0">
                <a:solidFill>
                  <a:schemeClr val="dk1"/>
                </a:solidFill>
                <a:latin typeface="DM Sans"/>
                <a:ea typeface="DM Sans"/>
                <a:cs typeface="DM Sans"/>
                <a:sym typeface="DM Sans"/>
              </a:rPr>
              <a:t>Análisis de Cancelación de Reservas Hoteleras – Marcelo Cavalleri</a:t>
            </a:r>
            <a:endParaRPr dirty="0">
              <a:latin typeface="DM Sans"/>
              <a:ea typeface="DM Sans"/>
              <a:cs typeface="DM Sans"/>
              <a:sym typeface="DM Sans"/>
            </a:endParaRPr>
          </a:p>
        </p:txBody>
      </p:sp>
      <p:sp>
        <p:nvSpPr>
          <p:cNvPr id="986" name="Google Shape;986;p144">
            <a:extLst>
              <a:ext uri="{FF2B5EF4-FFF2-40B4-BE49-F238E27FC236}">
                <a16:creationId xmlns:a16="http://schemas.microsoft.com/office/drawing/2014/main" id="{05F32762-9E81-3C31-76F4-6643DA21BA1F}"/>
              </a:ext>
            </a:extLst>
          </p:cNvPr>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4">
            <a:extLst>
              <a:ext uri="{FF2B5EF4-FFF2-40B4-BE49-F238E27FC236}">
                <a16:creationId xmlns:a16="http://schemas.microsoft.com/office/drawing/2014/main" id="{CADD2A3D-62A5-BDB0-32BD-07F3B6AA5959}"/>
              </a:ext>
            </a:extLst>
          </p:cNvPr>
          <p:cNvSpPr txBox="1"/>
          <p:nvPr/>
        </p:nvSpPr>
        <p:spPr>
          <a:xfrm>
            <a:off x="501450" y="1081750"/>
            <a:ext cx="8036700" cy="544734"/>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2600" dirty="0">
                <a:solidFill>
                  <a:schemeClr val="dk1"/>
                </a:solidFill>
                <a:latin typeface="DM Sans"/>
                <a:ea typeface="DM Sans"/>
                <a:cs typeface="DM Sans"/>
                <a:sym typeface="DM Sans"/>
              </a:rPr>
              <a:t>1. Cantidad de reservas por año</a:t>
            </a:r>
            <a:endParaRPr lang="es-ES" sz="4000" dirty="0">
              <a:solidFill>
                <a:schemeClr val="dk1"/>
              </a:solidFill>
              <a:latin typeface="DM Sans"/>
              <a:ea typeface="DM Sans"/>
              <a:cs typeface="DM Sans"/>
              <a:sym typeface="DM Sans"/>
            </a:endParaRPr>
          </a:p>
        </p:txBody>
      </p:sp>
      <p:pic>
        <p:nvPicPr>
          <p:cNvPr id="3" name="Imagen 2">
            <a:extLst>
              <a:ext uri="{FF2B5EF4-FFF2-40B4-BE49-F238E27FC236}">
                <a16:creationId xmlns:a16="http://schemas.microsoft.com/office/drawing/2014/main" id="{72411874-AA1A-C412-0B28-636D6FB24373}"/>
              </a:ext>
            </a:extLst>
          </p:cNvPr>
          <p:cNvPicPr>
            <a:picLocks noChangeAspect="1"/>
          </p:cNvPicPr>
          <p:nvPr/>
        </p:nvPicPr>
        <p:blipFill>
          <a:blip r:embed="rId5"/>
          <a:stretch>
            <a:fillRect/>
          </a:stretch>
        </p:blipFill>
        <p:spPr>
          <a:xfrm>
            <a:off x="2009913" y="1776877"/>
            <a:ext cx="4383203" cy="3049185"/>
          </a:xfrm>
          <a:prstGeom prst="rect">
            <a:avLst/>
          </a:prstGeom>
        </p:spPr>
      </p:pic>
    </p:spTree>
    <p:extLst>
      <p:ext uri="{BB962C8B-B14F-4D97-AF65-F5344CB8AC3E}">
        <p14:creationId xmlns:p14="http://schemas.microsoft.com/office/powerpoint/2010/main" val="1146639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9">
          <a:extLst>
            <a:ext uri="{FF2B5EF4-FFF2-40B4-BE49-F238E27FC236}">
              <a16:creationId xmlns:a16="http://schemas.microsoft.com/office/drawing/2014/main" id="{B70677F4-CFD6-972B-CF75-9C8BC7425412}"/>
            </a:ext>
          </a:extLst>
        </p:cNvPr>
        <p:cNvGrpSpPr/>
        <p:nvPr/>
      </p:nvGrpSpPr>
      <p:grpSpPr>
        <a:xfrm>
          <a:off x="0" y="0"/>
          <a:ext cx="0" cy="0"/>
          <a:chOff x="0" y="0"/>
          <a:chExt cx="0" cy="0"/>
        </a:xfrm>
      </p:grpSpPr>
      <p:grpSp>
        <p:nvGrpSpPr>
          <p:cNvPr id="980" name="Google Shape;980;p144">
            <a:extLst>
              <a:ext uri="{FF2B5EF4-FFF2-40B4-BE49-F238E27FC236}">
                <a16:creationId xmlns:a16="http://schemas.microsoft.com/office/drawing/2014/main" id="{6351121B-BA72-9AA7-47A9-E44C1124BE68}"/>
              </a:ext>
            </a:extLst>
          </p:cNvPr>
          <p:cNvGrpSpPr/>
          <p:nvPr/>
        </p:nvGrpSpPr>
        <p:grpSpPr>
          <a:xfrm>
            <a:off x="457356" y="468297"/>
            <a:ext cx="431074" cy="431074"/>
            <a:chOff x="7208351" y="2467173"/>
            <a:chExt cx="738900" cy="738900"/>
          </a:xfrm>
        </p:grpSpPr>
        <p:sp>
          <p:nvSpPr>
            <p:cNvPr id="981" name="Google Shape;981;p144">
              <a:extLst>
                <a:ext uri="{FF2B5EF4-FFF2-40B4-BE49-F238E27FC236}">
                  <a16:creationId xmlns:a16="http://schemas.microsoft.com/office/drawing/2014/main" id="{86AB650E-85FD-63E4-14DA-1B89E0D6A84F}"/>
                </a:ext>
              </a:extLst>
            </p:cNvPr>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2" name="Google Shape;982;p144" title="ícono de entrega final">
              <a:extLst>
                <a:ext uri="{FF2B5EF4-FFF2-40B4-BE49-F238E27FC236}">
                  <a16:creationId xmlns:a16="http://schemas.microsoft.com/office/drawing/2014/main" id="{61F72D46-4402-6EE2-296C-EB05FC87929B}"/>
                </a:ext>
              </a:extLst>
            </p:cNvPr>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983" name="Google Shape;983;p144">
            <a:extLst>
              <a:ext uri="{FF2B5EF4-FFF2-40B4-BE49-F238E27FC236}">
                <a16:creationId xmlns:a16="http://schemas.microsoft.com/office/drawing/2014/main" id="{6F455DFC-D1A2-34AE-004D-2B4590EF9B2B}"/>
              </a:ext>
            </a:extLst>
          </p:cNvPr>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84" name="Google Shape;984;p144">
            <a:extLst>
              <a:ext uri="{FF2B5EF4-FFF2-40B4-BE49-F238E27FC236}">
                <a16:creationId xmlns:a16="http://schemas.microsoft.com/office/drawing/2014/main" id="{D7AD526A-087B-BB03-8DC2-236D3AFBB152}"/>
              </a:ext>
            </a:extLst>
          </p:cNvPr>
          <p:cNvSpPr txBox="1"/>
          <p:nvPr/>
        </p:nvSpPr>
        <p:spPr>
          <a:xfrm>
            <a:off x="930550" y="468275"/>
            <a:ext cx="7127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dirty="0">
                <a:solidFill>
                  <a:schemeClr val="dk1"/>
                </a:solidFill>
                <a:latin typeface="DM Sans"/>
                <a:ea typeface="DM Sans"/>
                <a:cs typeface="DM Sans"/>
                <a:sym typeface="DM Sans"/>
              </a:rPr>
              <a:t>Análisis de Cancelación de Reservas Hoteleras – Marcelo Cavalleri</a:t>
            </a:r>
            <a:endParaRPr dirty="0">
              <a:latin typeface="DM Sans"/>
              <a:ea typeface="DM Sans"/>
              <a:cs typeface="DM Sans"/>
              <a:sym typeface="DM Sans"/>
            </a:endParaRPr>
          </a:p>
        </p:txBody>
      </p:sp>
      <p:sp>
        <p:nvSpPr>
          <p:cNvPr id="986" name="Google Shape;986;p144">
            <a:extLst>
              <a:ext uri="{FF2B5EF4-FFF2-40B4-BE49-F238E27FC236}">
                <a16:creationId xmlns:a16="http://schemas.microsoft.com/office/drawing/2014/main" id="{DB2D742D-B39A-4223-F91A-AEA9A67951A9}"/>
              </a:ext>
            </a:extLst>
          </p:cNvPr>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4">
            <a:extLst>
              <a:ext uri="{FF2B5EF4-FFF2-40B4-BE49-F238E27FC236}">
                <a16:creationId xmlns:a16="http://schemas.microsoft.com/office/drawing/2014/main" id="{5770D19D-F56B-264A-1064-AB88DB606FA4}"/>
              </a:ext>
            </a:extLst>
          </p:cNvPr>
          <p:cNvSpPr txBox="1"/>
          <p:nvPr/>
        </p:nvSpPr>
        <p:spPr>
          <a:xfrm>
            <a:off x="501450" y="1081750"/>
            <a:ext cx="8036700" cy="54473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lnSpc>
                <a:spcPct val="90000"/>
              </a:lnSpc>
              <a:buNone/>
              <a:defRPr sz="2600">
                <a:solidFill>
                  <a:schemeClr val="dk1"/>
                </a:solidFill>
                <a:latin typeface="DM Sans"/>
                <a:ea typeface="DM Sans"/>
                <a:cs typeface="DM Sans"/>
              </a:defRPr>
            </a:lvl1pPr>
          </a:lstStyle>
          <a:p>
            <a:r>
              <a:rPr lang="es-ES" dirty="0">
                <a:sym typeface="DM Sans"/>
              </a:rPr>
              <a:t>2. Tipo de habitación más demandada</a:t>
            </a:r>
          </a:p>
        </p:txBody>
      </p:sp>
      <p:pic>
        <p:nvPicPr>
          <p:cNvPr id="3" name="Imagen 2">
            <a:extLst>
              <a:ext uri="{FF2B5EF4-FFF2-40B4-BE49-F238E27FC236}">
                <a16:creationId xmlns:a16="http://schemas.microsoft.com/office/drawing/2014/main" id="{21ABF8B8-5BD7-C521-D344-632B9F86C896}"/>
              </a:ext>
            </a:extLst>
          </p:cNvPr>
          <p:cNvPicPr>
            <a:picLocks noChangeAspect="1"/>
          </p:cNvPicPr>
          <p:nvPr/>
        </p:nvPicPr>
        <p:blipFill>
          <a:blip r:embed="rId5"/>
          <a:stretch>
            <a:fillRect/>
          </a:stretch>
        </p:blipFill>
        <p:spPr>
          <a:xfrm>
            <a:off x="2295123" y="1712419"/>
            <a:ext cx="4398454" cy="2893921"/>
          </a:xfrm>
          <a:prstGeom prst="rect">
            <a:avLst/>
          </a:prstGeom>
        </p:spPr>
      </p:pic>
    </p:spTree>
    <p:extLst>
      <p:ext uri="{BB962C8B-B14F-4D97-AF65-F5344CB8AC3E}">
        <p14:creationId xmlns:p14="http://schemas.microsoft.com/office/powerpoint/2010/main" val="2105071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9">
          <a:extLst>
            <a:ext uri="{FF2B5EF4-FFF2-40B4-BE49-F238E27FC236}">
              <a16:creationId xmlns:a16="http://schemas.microsoft.com/office/drawing/2014/main" id="{2DDBB4DF-E618-1DDF-DB2C-0357D700A27C}"/>
            </a:ext>
          </a:extLst>
        </p:cNvPr>
        <p:cNvGrpSpPr/>
        <p:nvPr/>
      </p:nvGrpSpPr>
      <p:grpSpPr>
        <a:xfrm>
          <a:off x="0" y="0"/>
          <a:ext cx="0" cy="0"/>
          <a:chOff x="0" y="0"/>
          <a:chExt cx="0" cy="0"/>
        </a:xfrm>
      </p:grpSpPr>
      <p:grpSp>
        <p:nvGrpSpPr>
          <p:cNvPr id="980" name="Google Shape;980;p144">
            <a:extLst>
              <a:ext uri="{FF2B5EF4-FFF2-40B4-BE49-F238E27FC236}">
                <a16:creationId xmlns:a16="http://schemas.microsoft.com/office/drawing/2014/main" id="{87C5CD0C-FF9C-45F4-C9E7-5B65C6AD04FB}"/>
              </a:ext>
            </a:extLst>
          </p:cNvPr>
          <p:cNvGrpSpPr/>
          <p:nvPr/>
        </p:nvGrpSpPr>
        <p:grpSpPr>
          <a:xfrm>
            <a:off x="457356" y="468297"/>
            <a:ext cx="431074" cy="431074"/>
            <a:chOff x="7208351" y="2467173"/>
            <a:chExt cx="738900" cy="738900"/>
          </a:xfrm>
        </p:grpSpPr>
        <p:sp>
          <p:nvSpPr>
            <p:cNvPr id="981" name="Google Shape;981;p144">
              <a:extLst>
                <a:ext uri="{FF2B5EF4-FFF2-40B4-BE49-F238E27FC236}">
                  <a16:creationId xmlns:a16="http://schemas.microsoft.com/office/drawing/2014/main" id="{8E3128DB-78B6-16ED-0083-5836A7255E2A}"/>
                </a:ext>
              </a:extLst>
            </p:cNvPr>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2" name="Google Shape;982;p144" title="ícono de entrega final">
              <a:extLst>
                <a:ext uri="{FF2B5EF4-FFF2-40B4-BE49-F238E27FC236}">
                  <a16:creationId xmlns:a16="http://schemas.microsoft.com/office/drawing/2014/main" id="{CD55552A-01E0-416C-D951-0CCC5488C3D8}"/>
                </a:ext>
              </a:extLst>
            </p:cNvPr>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983" name="Google Shape;983;p144">
            <a:extLst>
              <a:ext uri="{FF2B5EF4-FFF2-40B4-BE49-F238E27FC236}">
                <a16:creationId xmlns:a16="http://schemas.microsoft.com/office/drawing/2014/main" id="{AB1A1791-9DCB-896C-7C35-2EEB384C6C4F}"/>
              </a:ext>
            </a:extLst>
          </p:cNvPr>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84" name="Google Shape;984;p144">
            <a:extLst>
              <a:ext uri="{FF2B5EF4-FFF2-40B4-BE49-F238E27FC236}">
                <a16:creationId xmlns:a16="http://schemas.microsoft.com/office/drawing/2014/main" id="{B45D3D4D-EC78-DEAF-DEC1-60A72C18D1C0}"/>
              </a:ext>
            </a:extLst>
          </p:cNvPr>
          <p:cNvSpPr txBox="1"/>
          <p:nvPr/>
        </p:nvSpPr>
        <p:spPr>
          <a:xfrm>
            <a:off x="930550" y="468275"/>
            <a:ext cx="7127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dirty="0">
                <a:solidFill>
                  <a:schemeClr val="dk1"/>
                </a:solidFill>
                <a:latin typeface="DM Sans"/>
                <a:ea typeface="DM Sans"/>
                <a:cs typeface="DM Sans"/>
                <a:sym typeface="DM Sans"/>
              </a:rPr>
              <a:t>Análisis de Cancelación de Reservas Hoteleras – Marcelo Cavalleri</a:t>
            </a:r>
            <a:endParaRPr dirty="0">
              <a:latin typeface="DM Sans"/>
              <a:ea typeface="DM Sans"/>
              <a:cs typeface="DM Sans"/>
              <a:sym typeface="DM Sans"/>
            </a:endParaRPr>
          </a:p>
        </p:txBody>
      </p:sp>
      <p:sp>
        <p:nvSpPr>
          <p:cNvPr id="986" name="Google Shape;986;p144">
            <a:extLst>
              <a:ext uri="{FF2B5EF4-FFF2-40B4-BE49-F238E27FC236}">
                <a16:creationId xmlns:a16="http://schemas.microsoft.com/office/drawing/2014/main" id="{FAA7F190-E7E8-6225-3DED-E4CA6C896FE5}"/>
              </a:ext>
            </a:extLst>
          </p:cNvPr>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4">
            <a:extLst>
              <a:ext uri="{FF2B5EF4-FFF2-40B4-BE49-F238E27FC236}">
                <a16:creationId xmlns:a16="http://schemas.microsoft.com/office/drawing/2014/main" id="{8D696CF6-BD51-B137-A5E0-34DFB19BB53E}"/>
              </a:ext>
            </a:extLst>
          </p:cNvPr>
          <p:cNvSpPr txBox="1"/>
          <p:nvPr/>
        </p:nvSpPr>
        <p:spPr>
          <a:xfrm>
            <a:off x="501450" y="1081750"/>
            <a:ext cx="8036700" cy="54473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lnSpc>
                <a:spcPct val="90000"/>
              </a:lnSpc>
              <a:buNone/>
              <a:defRPr sz="2600">
                <a:solidFill>
                  <a:schemeClr val="dk1"/>
                </a:solidFill>
                <a:latin typeface="DM Sans"/>
                <a:ea typeface="DM Sans"/>
                <a:cs typeface="DM Sans"/>
              </a:defRPr>
            </a:lvl1pPr>
          </a:lstStyle>
          <a:p>
            <a:r>
              <a:rPr lang="es-419" dirty="0">
                <a:sym typeface="DM Sans"/>
              </a:rPr>
              <a:t>3. Media de noches</a:t>
            </a:r>
          </a:p>
        </p:txBody>
      </p:sp>
      <p:pic>
        <p:nvPicPr>
          <p:cNvPr id="3" name="Imagen 2">
            <a:extLst>
              <a:ext uri="{FF2B5EF4-FFF2-40B4-BE49-F238E27FC236}">
                <a16:creationId xmlns:a16="http://schemas.microsoft.com/office/drawing/2014/main" id="{33859C2F-CD20-BEAE-607B-5CB9EF3CF0A1}"/>
              </a:ext>
            </a:extLst>
          </p:cNvPr>
          <p:cNvPicPr>
            <a:picLocks noChangeAspect="1"/>
          </p:cNvPicPr>
          <p:nvPr/>
        </p:nvPicPr>
        <p:blipFill>
          <a:blip r:embed="rId5"/>
          <a:stretch>
            <a:fillRect/>
          </a:stretch>
        </p:blipFill>
        <p:spPr>
          <a:xfrm>
            <a:off x="2427900" y="1626484"/>
            <a:ext cx="4453800" cy="3162718"/>
          </a:xfrm>
          <a:prstGeom prst="rect">
            <a:avLst/>
          </a:prstGeom>
        </p:spPr>
      </p:pic>
    </p:spTree>
    <p:extLst>
      <p:ext uri="{BB962C8B-B14F-4D97-AF65-F5344CB8AC3E}">
        <p14:creationId xmlns:p14="http://schemas.microsoft.com/office/powerpoint/2010/main" val="1732144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9">
          <a:extLst>
            <a:ext uri="{FF2B5EF4-FFF2-40B4-BE49-F238E27FC236}">
              <a16:creationId xmlns:a16="http://schemas.microsoft.com/office/drawing/2014/main" id="{635B1622-1532-FE13-36B3-7DF899F6BF6E}"/>
            </a:ext>
          </a:extLst>
        </p:cNvPr>
        <p:cNvGrpSpPr/>
        <p:nvPr/>
      </p:nvGrpSpPr>
      <p:grpSpPr>
        <a:xfrm>
          <a:off x="0" y="0"/>
          <a:ext cx="0" cy="0"/>
          <a:chOff x="0" y="0"/>
          <a:chExt cx="0" cy="0"/>
        </a:xfrm>
      </p:grpSpPr>
      <p:grpSp>
        <p:nvGrpSpPr>
          <p:cNvPr id="980" name="Google Shape;980;p144">
            <a:extLst>
              <a:ext uri="{FF2B5EF4-FFF2-40B4-BE49-F238E27FC236}">
                <a16:creationId xmlns:a16="http://schemas.microsoft.com/office/drawing/2014/main" id="{B67D4B8C-21C1-AAF5-7D16-28E197E8CDFC}"/>
              </a:ext>
            </a:extLst>
          </p:cNvPr>
          <p:cNvGrpSpPr/>
          <p:nvPr/>
        </p:nvGrpSpPr>
        <p:grpSpPr>
          <a:xfrm>
            <a:off x="457356" y="468297"/>
            <a:ext cx="431074" cy="431074"/>
            <a:chOff x="7208351" y="2467173"/>
            <a:chExt cx="738900" cy="738900"/>
          </a:xfrm>
        </p:grpSpPr>
        <p:sp>
          <p:nvSpPr>
            <p:cNvPr id="981" name="Google Shape;981;p144">
              <a:extLst>
                <a:ext uri="{FF2B5EF4-FFF2-40B4-BE49-F238E27FC236}">
                  <a16:creationId xmlns:a16="http://schemas.microsoft.com/office/drawing/2014/main" id="{D3A25716-C2DD-9561-70CE-815FD96AE021}"/>
                </a:ext>
              </a:extLst>
            </p:cNvPr>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2" name="Google Shape;982;p144" title="ícono de entrega final">
              <a:extLst>
                <a:ext uri="{FF2B5EF4-FFF2-40B4-BE49-F238E27FC236}">
                  <a16:creationId xmlns:a16="http://schemas.microsoft.com/office/drawing/2014/main" id="{F13398B2-7310-0D6E-5FCA-59F32F96AEAC}"/>
                </a:ext>
              </a:extLst>
            </p:cNvPr>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983" name="Google Shape;983;p144">
            <a:extLst>
              <a:ext uri="{FF2B5EF4-FFF2-40B4-BE49-F238E27FC236}">
                <a16:creationId xmlns:a16="http://schemas.microsoft.com/office/drawing/2014/main" id="{8BD63650-17F8-1B8E-602A-00AC4BCE84A3}"/>
              </a:ext>
            </a:extLst>
          </p:cNvPr>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84" name="Google Shape;984;p144">
            <a:extLst>
              <a:ext uri="{FF2B5EF4-FFF2-40B4-BE49-F238E27FC236}">
                <a16:creationId xmlns:a16="http://schemas.microsoft.com/office/drawing/2014/main" id="{7F61477B-9AA9-AF6B-3FD4-59B32993302E}"/>
              </a:ext>
            </a:extLst>
          </p:cNvPr>
          <p:cNvSpPr txBox="1"/>
          <p:nvPr/>
        </p:nvSpPr>
        <p:spPr>
          <a:xfrm>
            <a:off x="930550" y="468275"/>
            <a:ext cx="7127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dirty="0">
                <a:solidFill>
                  <a:schemeClr val="dk1"/>
                </a:solidFill>
                <a:latin typeface="DM Sans"/>
                <a:ea typeface="DM Sans"/>
                <a:cs typeface="DM Sans"/>
                <a:sym typeface="DM Sans"/>
              </a:rPr>
              <a:t>Análisis de Cancelación de Reservas Hoteleras – Marcelo Cavalleri</a:t>
            </a:r>
            <a:endParaRPr dirty="0">
              <a:latin typeface="DM Sans"/>
              <a:ea typeface="DM Sans"/>
              <a:cs typeface="DM Sans"/>
              <a:sym typeface="DM Sans"/>
            </a:endParaRPr>
          </a:p>
        </p:txBody>
      </p:sp>
      <p:sp>
        <p:nvSpPr>
          <p:cNvPr id="986" name="Google Shape;986;p144">
            <a:extLst>
              <a:ext uri="{FF2B5EF4-FFF2-40B4-BE49-F238E27FC236}">
                <a16:creationId xmlns:a16="http://schemas.microsoft.com/office/drawing/2014/main" id="{08C2F1AE-0842-14A3-DBE3-741F5772E4F0}"/>
              </a:ext>
            </a:extLst>
          </p:cNvPr>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4">
            <a:extLst>
              <a:ext uri="{FF2B5EF4-FFF2-40B4-BE49-F238E27FC236}">
                <a16:creationId xmlns:a16="http://schemas.microsoft.com/office/drawing/2014/main" id="{83C2CC4F-8EBF-2660-AC86-CB092B5B23C8}"/>
              </a:ext>
            </a:extLst>
          </p:cNvPr>
          <p:cNvSpPr txBox="1"/>
          <p:nvPr/>
        </p:nvSpPr>
        <p:spPr>
          <a:xfrm>
            <a:off x="501450" y="1081750"/>
            <a:ext cx="8036700" cy="54473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lnSpc>
                <a:spcPct val="90000"/>
              </a:lnSpc>
              <a:buNone/>
              <a:defRPr sz="2600">
                <a:solidFill>
                  <a:schemeClr val="dk1"/>
                </a:solidFill>
                <a:latin typeface="DM Sans"/>
                <a:ea typeface="DM Sans"/>
                <a:cs typeface="DM Sans"/>
              </a:defRPr>
            </a:lvl1pPr>
          </a:lstStyle>
          <a:p>
            <a:r>
              <a:rPr lang="es-419" dirty="0">
                <a:sym typeface="DM Sans"/>
              </a:rPr>
              <a:t>4. Cantidad de cancelaciones</a:t>
            </a:r>
          </a:p>
        </p:txBody>
      </p:sp>
      <p:pic>
        <p:nvPicPr>
          <p:cNvPr id="3" name="Imagen 2">
            <a:extLst>
              <a:ext uri="{FF2B5EF4-FFF2-40B4-BE49-F238E27FC236}">
                <a16:creationId xmlns:a16="http://schemas.microsoft.com/office/drawing/2014/main" id="{1CEB400D-492A-747B-CE28-7B79DA0386B5}"/>
              </a:ext>
            </a:extLst>
          </p:cNvPr>
          <p:cNvPicPr>
            <a:picLocks noChangeAspect="1"/>
          </p:cNvPicPr>
          <p:nvPr/>
        </p:nvPicPr>
        <p:blipFill rotWithShape="1">
          <a:blip r:embed="rId5"/>
          <a:srcRect l="890"/>
          <a:stretch/>
        </p:blipFill>
        <p:spPr>
          <a:xfrm>
            <a:off x="1629015" y="1626484"/>
            <a:ext cx="5782646" cy="3309293"/>
          </a:xfrm>
          <a:prstGeom prst="rect">
            <a:avLst/>
          </a:prstGeom>
        </p:spPr>
      </p:pic>
    </p:spTree>
    <p:extLst>
      <p:ext uri="{BB962C8B-B14F-4D97-AF65-F5344CB8AC3E}">
        <p14:creationId xmlns:p14="http://schemas.microsoft.com/office/powerpoint/2010/main" val="2475046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9">
          <a:extLst>
            <a:ext uri="{FF2B5EF4-FFF2-40B4-BE49-F238E27FC236}">
              <a16:creationId xmlns:a16="http://schemas.microsoft.com/office/drawing/2014/main" id="{7DA03F98-8CA9-EEDD-3FE2-9616D8F279E8}"/>
            </a:ext>
          </a:extLst>
        </p:cNvPr>
        <p:cNvGrpSpPr/>
        <p:nvPr/>
      </p:nvGrpSpPr>
      <p:grpSpPr>
        <a:xfrm>
          <a:off x="0" y="0"/>
          <a:ext cx="0" cy="0"/>
          <a:chOff x="0" y="0"/>
          <a:chExt cx="0" cy="0"/>
        </a:xfrm>
      </p:grpSpPr>
      <p:grpSp>
        <p:nvGrpSpPr>
          <p:cNvPr id="980" name="Google Shape;980;p144">
            <a:extLst>
              <a:ext uri="{FF2B5EF4-FFF2-40B4-BE49-F238E27FC236}">
                <a16:creationId xmlns:a16="http://schemas.microsoft.com/office/drawing/2014/main" id="{582F2C5B-26F5-2427-0C6E-58C73FD354D6}"/>
              </a:ext>
            </a:extLst>
          </p:cNvPr>
          <p:cNvGrpSpPr/>
          <p:nvPr/>
        </p:nvGrpSpPr>
        <p:grpSpPr>
          <a:xfrm>
            <a:off x="457356" y="468297"/>
            <a:ext cx="431074" cy="431074"/>
            <a:chOff x="7208351" y="2467173"/>
            <a:chExt cx="738900" cy="738900"/>
          </a:xfrm>
        </p:grpSpPr>
        <p:sp>
          <p:nvSpPr>
            <p:cNvPr id="981" name="Google Shape;981;p144">
              <a:extLst>
                <a:ext uri="{FF2B5EF4-FFF2-40B4-BE49-F238E27FC236}">
                  <a16:creationId xmlns:a16="http://schemas.microsoft.com/office/drawing/2014/main" id="{72015D17-1801-B2EA-E20C-95487CB41502}"/>
                </a:ext>
              </a:extLst>
            </p:cNvPr>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2" name="Google Shape;982;p144" title="ícono de entrega final">
              <a:extLst>
                <a:ext uri="{FF2B5EF4-FFF2-40B4-BE49-F238E27FC236}">
                  <a16:creationId xmlns:a16="http://schemas.microsoft.com/office/drawing/2014/main" id="{660F9117-2A2B-1A44-47D6-FF1BAF96AB01}"/>
                </a:ext>
              </a:extLst>
            </p:cNvPr>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983" name="Google Shape;983;p144">
            <a:extLst>
              <a:ext uri="{FF2B5EF4-FFF2-40B4-BE49-F238E27FC236}">
                <a16:creationId xmlns:a16="http://schemas.microsoft.com/office/drawing/2014/main" id="{D69262CB-7014-F713-678D-B045870D8FE1}"/>
              </a:ext>
            </a:extLst>
          </p:cNvPr>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84" name="Google Shape;984;p144">
            <a:extLst>
              <a:ext uri="{FF2B5EF4-FFF2-40B4-BE49-F238E27FC236}">
                <a16:creationId xmlns:a16="http://schemas.microsoft.com/office/drawing/2014/main" id="{7A23FDF0-D284-86C5-FCB4-9760283C0340}"/>
              </a:ext>
            </a:extLst>
          </p:cNvPr>
          <p:cNvSpPr txBox="1"/>
          <p:nvPr/>
        </p:nvSpPr>
        <p:spPr>
          <a:xfrm>
            <a:off x="930550" y="468275"/>
            <a:ext cx="7127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dirty="0">
                <a:solidFill>
                  <a:schemeClr val="dk1"/>
                </a:solidFill>
                <a:latin typeface="DM Sans"/>
                <a:ea typeface="DM Sans"/>
                <a:cs typeface="DM Sans"/>
                <a:sym typeface="DM Sans"/>
              </a:rPr>
              <a:t>Análisis de Cancelación de Reservas Hoteleras – Marcelo Cavalleri</a:t>
            </a:r>
            <a:endParaRPr dirty="0">
              <a:latin typeface="DM Sans"/>
              <a:ea typeface="DM Sans"/>
              <a:cs typeface="DM Sans"/>
              <a:sym typeface="DM Sans"/>
            </a:endParaRPr>
          </a:p>
        </p:txBody>
      </p:sp>
      <p:sp>
        <p:nvSpPr>
          <p:cNvPr id="986" name="Google Shape;986;p144">
            <a:extLst>
              <a:ext uri="{FF2B5EF4-FFF2-40B4-BE49-F238E27FC236}">
                <a16:creationId xmlns:a16="http://schemas.microsoft.com/office/drawing/2014/main" id="{908E3EBD-E488-1E84-6AA8-D254AA1FD6EA}"/>
              </a:ext>
            </a:extLst>
          </p:cNvPr>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4">
            <a:extLst>
              <a:ext uri="{FF2B5EF4-FFF2-40B4-BE49-F238E27FC236}">
                <a16:creationId xmlns:a16="http://schemas.microsoft.com/office/drawing/2014/main" id="{A821E1C5-3EEA-5104-727E-E8EDC943D3D3}"/>
              </a:ext>
            </a:extLst>
          </p:cNvPr>
          <p:cNvSpPr txBox="1"/>
          <p:nvPr/>
        </p:nvSpPr>
        <p:spPr>
          <a:xfrm>
            <a:off x="501450" y="1066382"/>
            <a:ext cx="8036700" cy="54473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lnSpc>
                <a:spcPct val="90000"/>
              </a:lnSpc>
              <a:buNone/>
              <a:defRPr sz="2600">
                <a:solidFill>
                  <a:schemeClr val="dk1"/>
                </a:solidFill>
                <a:latin typeface="DM Sans"/>
                <a:ea typeface="DM Sans"/>
                <a:cs typeface="DM Sans"/>
              </a:defRPr>
            </a:lvl1pPr>
          </a:lstStyle>
          <a:p>
            <a:r>
              <a:rPr lang="pt-BR" dirty="0">
                <a:sym typeface="DM Sans"/>
              </a:rPr>
              <a:t>5. Estado de reservas por hotel</a:t>
            </a:r>
          </a:p>
        </p:txBody>
      </p:sp>
      <p:pic>
        <p:nvPicPr>
          <p:cNvPr id="3" name="Imagen 2">
            <a:extLst>
              <a:ext uri="{FF2B5EF4-FFF2-40B4-BE49-F238E27FC236}">
                <a16:creationId xmlns:a16="http://schemas.microsoft.com/office/drawing/2014/main" id="{98B58A03-0FF4-BB45-FBFD-AB7FC39B819F}"/>
              </a:ext>
            </a:extLst>
          </p:cNvPr>
          <p:cNvPicPr>
            <a:picLocks noChangeAspect="1"/>
          </p:cNvPicPr>
          <p:nvPr/>
        </p:nvPicPr>
        <p:blipFill>
          <a:blip r:embed="rId5"/>
          <a:stretch>
            <a:fillRect/>
          </a:stretch>
        </p:blipFill>
        <p:spPr>
          <a:xfrm>
            <a:off x="1425914" y="1611116"/>
            <a:ext cx="6187772" cy="3432792"/>
          </a:xfrm>
          <a:prstGeom prst="rect">
            <a:avLst/>
          </a:prstGeom>
        </p:spPr>
      </p:pic>
    </p:spTree>
    <p:extLst>
      <p:ext uri="{BB962C8B-B14F-4D97-AF65-F5344CB8AC3E}">
        <p14:creationId xmlns:p14="http://schemas.microsoft.com/office/powerpoint/2010/main" val="562760606"/>
      </p:ext>
    </p:extLst>
  </p:cSld>
  <p:clrMapOvr>
    <a:masterClrMapping/>
  </p:clrMapOvr>
</p:sld>
</file>

<file path=ppt/theme/theme1.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91</TotalTime>
  <Words>598</Words>
  <Application>Microsoft Office PowerPoint</Application>
  <PresentationFormat>Presentación en pantalla (16:9)</PresentationFormat>
  <Paragraphs>48</Paragraphs>
  <Slides>11</Slides>
  <Notes>11</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11</vt:i4>
      </vt:variant>
    </vt:vector>
  </HeadingPairs>
  <TitlesOfParts>
    <vt:vector size="17" baseType="lpstr">
      <vt:lpstr>DM Sans</vt:lpstr>
      <vt:lpstr>Helvetica Neue Light</vt:lpstr>
      <vt:lpstr>Anton</vt:lpstr>
      <vt:lpstr>Arial</vt:lpstr>
      <vt:lpstr>Coderhouse</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Marcelo Cavalleri</dc:creator>
  <cp:lastModifiedBy>Marcelo Cavalleri</cp:lastModifiedBy>
  <cp:revision>7</cp:revision>
  <dcterms:modified xsi:type="dcterms:W3CDTF">2024-04-18T14:05:27Z</dcterms:modified>
</cp:coreProperties>
</file>